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61" r:id="rId3"/>
    <p:sldId id="260" r:id="rId4"/>
    <p:sldId id="285" r:id="rId5"/>
    <p:sldId id="256" r:id="rId6"/>
    <p:sldId id="296" r:id="rId7"/>
    <p:sldId id="295" r:id="rId8"/>
    <p:sldId id="259" r:id="rId9"/>
    <p:sldId id="287" r:id="rId10"/>
    <p:sldId id="258" r:id="rId11"/>
    <p:sldId id="274" r:id="rId12"/>
    <p:sldId id="275" r:id="rId13"/>
    <p:sldId id="277" r:id="rId14"/>
    <p:sldId id="276" r:id="rId15"/>
    <p:sldId id="278" r:id="rId16"/>
    <p:sldId id="279" r:id="rId17"/>
    <p:sldId id="292" r:id="rId18"/>
    <p:sldId id="294" r:id="rId19"/>
    <p:sldId id="280" r:id="rId20"/>
    <p:sldId id="281" r:id="rId21"/>
    <p:sldId id="262" r:id="rId22"/>
    <p:sldId id="286" r:id="rId23"/>
    <p:sldId id="267" r:id="rId24"/>
    <p:sldId id="282" r:id="rId25"/>
    <p:sldId id="283" r:id="rId26"/>
    <p:sldId id="263" r:id="rId27"/>
    <p:sldId id="268" r:id="rId28"/>
    <p:sldId id="272" r:id="rId29"/>
    <p:sldId id="289" r:id="rId30"/>
    <p:sldId id="297" r:id="rId31"/>
    <p:sldId id="288" r:id="rId32"/>
    <p:sldId id="273" r:id="rId33"/>
    <p:sldId id="284" r:id="rId34"/>
    <p:sldId id="264"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17" autoAdjust="0"/>
  </p:normalViewPr>
  <p:slideViewPr>
    <p:cSldViewPr showGuides="1">
      <p:cViewPr varScale="1">
        <p:scale>
          <a:sx n="55" d="100"/>
          <a:sy n="55" d="100"/>
        </p:scale>
        <p:origin x="-1722" y="-84"/>
      </p:cViewPr>
      <p:guideLst>
        <p:guide orient="horz" pos="2160"/>
        <p:guide pos="28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C151C6-9446-496B-BA71-AC53B8CE1121}" type="datetimeFigureOut">
              <a:rPr lang="en-US" smtClean="0"/>
              <a:t>7/18/2017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B0F99-7D3A-4D96-B717-B22351CEC60A}" type="slidenum">
              <a:rPr lang="en-US" smtClean="0"/>
              <a:t>‹#›</a:t>
            </a:fld>
            <a:endParaRPr lang="en-US"/>
          </a:p>
        </p:txBody>
      </p:sp>
    </p:spTree>
    <p:extLst>
      <p:ext uri="{BB962C8B-B14F-4D97-AF65-F5344CB8AC3E}">
        <p14:creationId xmlns:p14="http://schemas.microsoft.com/office/powerpoint/2010/main" val="168107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been</a:t>
            </a:r>
            <a:r>
              <a:rPr lang="en-US" baseline="0" dirty="0" smtClean="0"/>
              <a:t> doing some work recently involving acoustical signal processing. You’ll see examples of detection, classification, statistical analysis, filtering and general signal processing in the time domain and in the frequency domain. Hopefully these skills will translate well to the type of work that you are doing here.</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a:t>
            </a:fld>
            <a:endParaRPr lang="en-US"/>
          </a:p>
        </p:txBody>
      </p:sp>
    </p:spTree>
    <p:extLst>
      <p:ext uri="{BB962C8B-B14F-4D97-AF65-F5344CB8AC3E}">
        <p14:creationId xmlns:p14="http://schemas.microsoft.com/office/powerpoint/2010/main" val="427620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overview of my data processing (in </a:t>
            </a:r>
            <a:r>
              <a:rPr lang="en-US" dirty="0" err="1" smtClean="0"/>
              <a:t>matlab</a:t>
            </a:r>
            <a:r>
              <a:rPr lang="en-US" dirty="0" smtClean="0"/>
              <a:t>). I’ve highlighted the pieces that I have implemented</a:t>
            </a:r>
            <a:r>
              <a:rPr lang="en-US" baseline="0" dirty="0" smtClean="0"/>
              <a:t> so far.</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10</a:t>
            </a:fld>
            <a:endParaRPr lang="en-US"/>
          </a:p>
        </p:txBody>
      </p:sp>
    </p:spTree>
    <p:extLst>
      <p:ext uri="{BB962C8B-B14F-4D97-AF65-F5344CB8AC3E}">
        <p14:creationId xmlns:p14="http://schemas.microsoft.com/office/powerpoint/2010/main" val="336281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steps I follow in my </a:t>
            </a:r>
            <a:r>
              <a:rPr lang="en-US" baseline="0" dirty="0" err="1" smtClean="0"/>
              <a:t>matlab</a:t>
            </a:r>
            <a:r>
              <a:rPr lang="en-US" baseline="0" dirty="0" smtClean="0"/>
              <a:t> code to detect whistles, leveraging </a:t>
            </a:r>
            <a:r>
              <a:rPr lang="en-US" baseline="0" dirty="0" err="1" smtClean="0"/>
              <a:t>Silbido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11</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sample whistles that I detected. After</a:t>
            </a:r>
            <a:r>
              <a:rPr lang="en-US" baseline="0" dirty="0" smtClean="0"/>
              <a:t> calling </a:t>
            </a:r>
            <a:r>
              <a:rPr lang="en-US" baseline="0" dirty="0" err="1" smtClean="0"/>
              <a:t>Silbido</a:t>
            </a:r>
            <a:r>
              <a:rPr lang="en-US" baseline="0" dirty="0" smtClean="0"/>
              <a:t>, I process the output. One format of the output is a “selection” table that I can import into Raven—just so I can manually inspect a few of the automated detections. (Raven is a nice tool that shows the spectrogram and plays the sound at whatever speed you want.)</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12</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also store information about each detected whistle in a mat file for subsequent analysis. Here are some examples of my temporal and spectral analysis of the results.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13</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I found</a:t>
            </a:r>
            <a:r>
              <a:rPr lang="en-US" baseline="0" dirty="0" smtClean="0"/>
              <a:t> from my spectral/temporal analysis is that </a:t>
            </a:r>
            <a:r>
              <a:rPr lang="en-US" baseline="0" dirty="0" err="1" smtClean="0"/>
              <a:t>Silbido</a:t>
            </a:r>
            <a:r>
              <a:rPr lang="en-US" baseline="0" dirty="0" smtClean="0"/>
              <a:t> was detecting some man-made sounds as whistles, like these 12kHz sonar pings. So, I did some post-processing of the detection events and removed them.</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14</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steps I follow in my </a:t>
            </a:r>
            <a:r>
              <a:rPr lang="en-US" dirty="0" err="1" smtClean="0"/>
              <a:t>matlab</a:t>
            </a:r>
            <a:r>
              <a:rPr lang="en-US" dirty="0" smtClean="0"/>
              <a:t> code to detect clicks and group them into click trains.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15</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spectrogram of some detected</a:t>
            </a:r>
            <a:r>
              <a:rPr lang="en-US" baseline="0" dirty="0" smtClean="0"/>
              <a:t> click trains, with a “buzz” at the end, where the marine mammal is zooming in on the target.</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16</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approach I tried for detecting low-frequency signals that usually have harmonic content. The technique, called “sub-band synchronicity”, is biologically-inspired. Like the human auditory system, it breaks the signal down into sub-bands and looks for correlation across the sub-bands. I searched on patents</a:t>
            </a:r>
            <a:r>
              <a:rPr lang="en-US" baseline="0" dirty="0" smtClean="0"/>
              <a:t> and found that some speech detectors use this algorithm (e.g. voice-activated devices).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17</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18</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simple approach for detecting clicks has too many false alarms due to ship noise. So, I currently have a project to come up with some better features—not only to classify click trains by species but also to separate them from ship noise. This paper documents 9 features and uses a neural network-based classifier.</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19</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a:t>
            </a:fld>
            <a:endParaRPr lang="en-US"/>
          </a:p>
        </p:txBody>
      </p:sp>
    </p:spTree>
    <p:extLst>
      <p:ext uri="{BB962C8B-B14F-4D97-AF65-F5344CB8AC3E}">
        <p14:creationId xmlns:p14="http://schemas.microsoft.com/office/powerpoint/2010/main" val="2473966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click train classifier is</a:t>
            </a:r>
            <a:r>
              <a:rPr lang="en-US" dirty="0" smtClean="0"/>
              <a:t> a work in progress, so here I just wanted to share</a:t>
            </a:r>
            <a:r>
              <a:rPr lang="en-US" baseline="0" dirty="0" smtClean="0"/>
              <a:t> some output of a previous classification effort, to show you that I know what I’m talking about when it comes to classification problems. In this project, I used a custom Pattern Recognition Toolbox for </a:t>
            </a:r>
            <a:r>
              <a:rPr lang="en-US" baseline="0" dirty="0" err="1" smtClean="0"/>
              <a:t>matlab</a:t>
            </a:r>
            <a:r>
              <a:rPr lang="en-US" baseline="0" dirty="0" smtClean="0"/>
              <a:t> to classify different types of </a:t>
            </a:r>
            <a:r>
              <a:rPr lang="en-US" baseline="0" smtClean="0"/>
              <a:t>concrete blocks—those </a:t>
            </a:r>
            <a:r>
              <a:rPr lang="en-US" baseline="0" dirty="0" smtClean="0"/>
              <a:t>with metal fiber, plastic fiber, or no fiber. (It’s always good to have a “concrete” example of what you’re talking about.)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20</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very interesting thing that I found is that it seems like the marine mammal vocalizations are correlated to the position of the Gulf Stream.</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21</a:t>
            </a:fld>
            <a:endParaRPr lang="en-US"/>
          </a:p>
        </p:txBody>
      </p:sp>
    </p:spTree>
    <p:extLst>
      <p:ext uri="{BB962C8B-B14F-4D97-AF65-F5344CB8AC3E}">
        <p14:creationId xmlns:p14="http://schemas.microsoft.com/office/powerpoint/2010/main" val="3912613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that hypothesis, I first segment the oceanographic data into two sets.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22</a:t>
            </a:fld>
            <a:endParaRPr lang="en-US"/>
          </a:p>
        </p:txBody>
      </p:sp>
    </p:spTree>
    <p:extLst>
      <p:ext uri="{BB962C8B-B14F-4D97-AF65-F5344CB8AC3E}">
        <p14:creationId xmlns:p14="http://schemas.microsoft.com/office/powerpoint/2010/main" val="1819422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sets ARE statistically different—at least for the Winter of 2015.</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23</a:t>
            </a:fld>
            <a:endParaRPr lang="en-US"/>
          </a:p>
        </p:txBody>
      </p:sp>
    </p:spTree>
    <p:extLst>
      <p:ext uri="{BB962C8B-B14F-4D97-AF65-F5344CB8AC3E}">
        <p14:creationId xmlns:p14="http://schemas.microsoft.com/office/powerpoint/2010/main" val="3111013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 the image of the Gulf Stream to figure out what’s physically</a:t>
            </a:r>
            <a:r>
              <a:rPr lang="en-US" baseline="0" dirty="0" smtClean="0"/>
              <a:t> going on here.</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24</a:t>
            </a:fld>
            <a:endParaRPr lang="en-US"/>
          </a:p>
        </p:txBody>
      </p:sp>
    </p:spTree>
    <p:extLst>
      <p:ext uri="{BB962C8B-B14F-4D97-AF65-F5344CB8AC3E}">
        <p14:creationId xmlns:p14="http://schemas.microsoft.com/office/powerpoint/2010/main" val="1298780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graphic shows some</a:t>
            </a:r>
            <a:r>
              <a:rPr lang="en-US" baseline="0" dirty="0" smtClean="0"/>
              <a:t> of the complex processes going. Let’s look first at the surface, where we see Gulf Stream meanders—troughs and crest. At the crest, sometimes a filament (“warm streamer”) can peel off. Next, look at the cross-section to see the temperature structure of the stream as well as the upwelling of cool, nutrient-rich water which occurs when the Gulf Stream meanders offshore. Is this the cool water we are seeing when we have a lot of marine mammal vocalizations? Or, alternatively, are we sampling cool shelf water that slides down the slope (a process not shown on this slide)?</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25</a:t>
            </a:fld>
            <a:endParaRPr lang="en-US"/>
          </a:p>
        </p:txBody>
      </p:sp>
    </p:spTree>
    <p:extLst>
      <p:ext uri="{BB962C8B-B14F-4D97-AF65-F5344CB8AC3E}">
        <p14:creationId xmlns:p14="http://schemas.microsoft.com/office/powerpoint/2010/main" val="1298780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to answer</a:t>
            </a:r>
            <a:r>
              <a:rPr lang="en-US" baseline="0" dirty="0" smtClean="0"/>
              <a:t> this is to look at the T-S plot. Here’s the T-S plot for both sets of our data.</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26</a:t>
            </a:fld>
            <a:endParaRPr lang="en-US"/>
          </a:p>
        </p:txBody>
      </p:sp>
    </p:spTree>
    <p:extLst>
      <p:ext uri="{BB962C8B-B14F-4D97-AF65-F5344CB8AC3E}">
        <p14:creationId xmlns:p14="http://schemas.microsoft.com/office/powerpoint/2010/main" val="937608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plot shows that our T-S data does fall onto the characteristic T-S curve for the Gulf Stream. I acquired data from a glider transect of the western edge of the Gulf Stream near our mooring in January of 2016. The plot on the right shows that our “high-vocalization” set from the Winter of 2015 DOES fall nicely onto the characteristic T-S curve for the Gulf Stream. In other words, the cool water that we sampled when marine mammal vocalizations were high DOES belong to the Gulf Stream i.e. the cool, nutrient-rich water that upwells when the Gulf Stream meanders offshore. It’s not shelf water.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27</a:t>
            </a:fld>
            <a:endParaRPr lang="en-US"/>
          </a:p>
        </p:txBody>
      </p:sp>
    </p:spTree>
    <p:extLst>
      <p:ext uri="{BB962C8B-B14F-4D97-AF65-F5344CB8AC3E}">
        <p14:creationId xmlns:p14="http://schemas.microsoft.com/office/powerpoint/2010/main" val="3509555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definitely hearing more whistling when the Gulf Stream is farther offshore, but is that “real”,</a:t>
            </a:r>
            <a:r>
              <a:rPr lang="en-US" baseline="0" dirty="0" smtClean="0"/>
              <a:t> or is it just an acoustic propagation effect? i.e. maybe the acoustic propagation to our mooring becomes more favorable when the Gulf Stream moves farther offshore.</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28</a:t>
            </a:fld>
            <a:endParaRPr lang="en-US"/>
          </a:p>
        </p:txBody>
      </p:sp>
    </p:spTree>
    <p:extLst>
      <p:ext uri="{BB962C8B-B14F-4D97-AF65-F5344CB8AC3E}">
        <p14:creationId xmlns:p14="http://schemas.microsoft.com/office/powerpoint/2010/main" val="3052898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definitely hearing more whistling when the Gulf Stream is farther offshore, but is that “real”,</a:t>
            </a:r>
            <a:r>
              <a:rPr lang="en-US" baseline="0" dirty="0" smtClean="0"/>
              <a:t> or is it just an acoustic propagation effect? i.e. maybe the acoustic propagation to our mooring becomes more favorable when the Gulf Stream moves farther offshore. So, I modeled the acoustic propagation, presented it  in a poster at the ASA 2016 meeting, and I got useful feedback from the experts…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29</a:t>
            </a:fld>
            <a:endParaRPr lang="en-US"/>
          </a:p>
        </p:txBody>
      </p:sp>
    </p:spTree>
    <p:extLst>
      <p:ext uri="{BB962C8B-B14F-4D97-AF65-F5344CB8AC3E}">
        <p14:creationId xmlns:p14="http://schemas.microsoft.com/office/powerpoint/2010/main" val="305289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 puts our mooring on the map. It</a:t>
            </a:r>
            <a:r>
              <a:rPr lang="en-US" baseline="0" dirty="0" smtClean="0"/>
              <a:t> is deployed at a depth of 230m off Cape Hatteras, NC. The mooring has been deployed to gather data in support of a proposed renewable energy project, sponsored by the UNC Coastal Studies Institute’s North Carolina Renewable Ocean Energy (NCROE) Project. At this location, sometimes the Gulf Stream is over the mooring; at other times, the Gulf Stream meanders farther offshore.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3</a:t>
            </a:fld>
            <a:endParaRPr lang="en-US"/>
          </a:p>
        </p:txBody>
      </p:sp>
    </p:spTree>
    <p:extLst>
      <p:ext uri="{BB962C8B-B14F-4D97-AF65-F5344CB8AC3E}">
        <p14:creationId xmlns:p14="http://schemas.microsoft.com/office/powerpoint/2010/main" val="1298780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30</a:t>
            </a:fld>
            <a:endParaRPr lang="en-US"/>
          </a:p>
        </p:txBody>
      </p:sp>
    </p:spTree>
    <p:extLst>
      <p:ext uri="{BB962C8B-B14F-4D97-AF65-F5344CB8AC3E}">
        <p14:creationId xmlns:p14="http://schemas.microsoft.com/office/powerpoint/2010/main" val="3052898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Their feedback was that with my </a:t>
            </a:r>
            <a:r>
              <a:rPr lang="en-US" baseline="0" dirty="0" smtClean="0"/>
              <a:t>detection SNR threshold high (at 10dB) I’m recording only the marine mammals that are close to the hydrophone.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31</a:t>
            </a:fld>
            <a:endParaRPr lang="en-US"/>
          </a:p>
        </p:txBody>
      </p:sp>
    </p:spTree>
    <p:extLst>
      <p:ext uri="{BB962C8B-B14F-4D97-AF65-F5344CB8AC3E}">
        <p14:creationId xmlns:p14="http://schemas.microsoft.com/office/powerpoint/2010/main" val="3052898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this SNR threshold, we see that the distribution of SNR of the detected whistles is the same for both sets. So, it’s NOT like we’re hearing a lot of distant, faint whistles when the Gulf Stream moves farther offshore. We’re always hearing what’s close by. When the Gulf Stream moves farther offshore, there is more marine mammals vocalizing nearby.</a:t>
            </a:r>
            <a:r>
              <a:rPr lang="en-US" dirty="0" smtClean="0"/>
              <a:t> </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32</a:t>
            </a:fld>
            <a:endParaRPr lang="en-US"/>
          </a:p>
        </p:txBody>
      </p:sp>
    </p:spTree>
    <p:extLst>
      <p:ext uri="{BB962C8B-B14F-4D97-AF65-F5344CB8AC3E}">
        <p14:creationId xmlns:p14="http://schemas.microsoft.com/office/powerpoint/2010/main" val="2409796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33</a:t>
            </a:fld>
            <a:endParaRPr lang="en-US"/>
          </a:p>
        </p:txBody>
      </p:sp>
    </p:spTree>
    <p:extLst>
      <p:ext uri="{BB962C8B-B14F-4D97-AF65-F5344CB8AC3E}">
        <p14:creationId xmlns:p14="http://schemas.microsoft.com/office/powerpoint/2010/main" val="65508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mooring, we have deployed not only a hydrophone but also a CTD and ADCP. As</a:t>
            </a:r>
            <a:r>
              <a:rPr lang="en-US" baseline="0" dirty="0" smtClean="0"/>
              <a:t> we’ll see, these instruments will allow us to correlate the marine mammal vocalizations to oceanographic features.</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4</a:t>
            </a:fld>
            <a:endParaRPr lang="en-US"/>
          </a:p>
        </p:txBody>
      </p:sp>
    </p:spTree>
    <p:extLst>
      <p:ext uri="{BB962C8B-B14F-4D97-AF65-F5344CB8AC3E}">
        <p14:creationId xmlns:p14="http://schemas.microsoft.com/office/powerpoint/2010/main" val="1298780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5</a:t>
            </a:fld>
            <a:endParaRPr lang="en-US"/>
          </a:p>
        </p:txBody>
      </p:sp>
    </p:spTree>
    <p:extLst>
      <p:ext uri="{BB962C8B-B14F-4D97-AF65-F5344CB8AC3E}">
        <p14:creationId xmlns:p14="http://schemas.microsoft.com/office/powerpoint/2010/main" val="1759245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6</a:t>
            </a:fld>
            <a:endParaRPr lang="en-US"/>
          </a:p>
        </p:txBody>
      </p:sp>
    </p:spTree>
    <p:extLst>
      <p:ext uri="{BB962C8B-B14F-4D97-AF65-F5344CB8AC3E}">
        <p14:creationId xmlns:p14="http://schemas.microsoft.com/office/powerpoint/2010/main" val="1759245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graphic showing the different noise sources in the ocean—both anthropogenic</a:t>
            </a:r>
            <a:r>
              <a:rPr lang="en-US" baseline="0" dirty="0" smtClean="0"/>
              <a:t> and natural—and how they contribute to the spectrum.</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7</a:t>
            </a:fld>
            <a:endParaRPr lang="en-US"/>
          </a:p>
        </p:txBody>
      </p:sp>
    </p:spTree>
    <p:extLst>
      <p:ext uri="{BB962C8B-B14F-4D97-AF65-F5344CB8AC3E}">
        <p14:creationId xmlns:p14="http://schemas.microsoft.com/office/powerpoint/2010/main" val="1759245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a </a:t>
            </a:r>
            <a:r>
              <a:rPr lang="en-US" dirty="0" smtClean="0"/>
              <a:t>plot from the data acquired from the first 30 days of the first deployment of the hydrophone</a:t>
            </a:r>
            <a:r>
              <a:rPr lang="en-US" baseline="0" dirty="0" smtClean="0"/>
              <a:t> (i.e. from January 22 to February 22, 2015). I have plotted the media, mean, and mean+1 standard deviation. We can see that the distribution is not normal. Note that </a:t>
            </a:r>
            <a:r>
              <a:rPr lang="en-US" baseline="0" dirty="0" smtClean="0"/>
              <a:t>some instrument noise (e.g. pumped CTD) has not </a:t>
            </a:r>
            <a:r>
              <a:rPr lang="en-US" baseline="0" dirty="0" smtClean="0"/>
              <a:t>been removed yet, so they contribute to some of the highest frequency peaks. Also, </a:t>
            </a:r>
            <a:r>
              <a:rPr lang="en-US" baseline="0" dirty="0" smtClean="0"/>
              <a:t>note that the </a:t>
            </a:r>
            <a:r>
              <a:rPr lang="en-US" baseline="0" dirty="0" smtClean="0"/>
              <a:t>manufacturer says that the “usable” frequency starts at 5-10 Hz</a:t>
            </a:r>
            <a:r>
              <a:rPr lang="en-US" baseline="0" dirty="0" smtClean="0"/>
              <a:t>. (I need to get the frequency response curve for our instrument.)</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8</a:t>
            </a:fld>
            <a:endParaRPr lang="en-US"/>
          </a:p>
        </p:txBody>
      </p:sp>
    </p:spTree>
    <p:extLst>
      <p:ext uri="{BB962C8B-B14F-4D97-AF65-F5344CB8AC3E}">
        <p14:creationId xmlns:p14="http://schemas.microsoft.com/office/powerpoint/2010/main" val="4012193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same spectral</a:t>
            </a:r>
            <a:r>
              <a:rPr lang="en-US" baseline="0" dirty="0" smtClean="0"/>
              <a:t> plot but just for one 5-minute recording interval. I chose one that had loud ship noise in it.</a:t>
            </a:r>
            <a:endParaRPr lang="en-US" dirty="0"/>
          </a:p>
        </p:txBody>
      </p:sp>
      <p:sp>
        <p:nvSpPr>
          <p:cNvPr id="4" name="Slide Number Placeholder 3"/>
          <p:cNvSpPr>
            <a:spLocks noGrp="1"/>
          </p:cNvSpPr>
          <p:nvPr>
            <p:ph type="sldNum" sz="quarter" idx="10"/>
          </p:nvPr>
        </p:nvSpPr>
        <p:spPr/>
        <p:txBody>
          <a:bodyPr/>
          <a:lstStyle/>
          <a:p>
            <a:fld id="{693B0F99-7D3A-4D96-B717-B22351CEC60A}" type="slidenum">
              <a:rPr lang="en-US" smtClean="0"/>
              <a:t>9</a:t>
            </a:fld>
            <a:endParaRPr lang="en-US"/>
          </a:p>
        </p:txBody>
      </p:sp>
    </p:spTree>
    <p:extLst>
      <p:ext uri="{BB962C8B-B14F-4D97-AF65-F5344CB8AC3E}">
        <p14:creationId xmlns:p14="http://schemas.microsoft.com/office/powerpoint/2010/main" val="4012193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C64F665-3F86-479A-98B1-60FCA86B7179}" type="datetimeFigureOut">
              <a:rPr lang="en-US" smtClean="0"/>
              <a:t>7/18/2017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163941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64F665-3F86-479A-98B1-60FCA86B7179}" type="datetimeFigureOut">
              <a:rPr lang="en-US" smtClean="0"/>
              <a:t>7/18/2017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2630707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64F665-3F86-479A-98B1-60FCA86B7179}" type="datetimeFigureOut">
              <a:rPr lang="en-US" smtClean="0"/>
              <a:t>7/18/2017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49247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64F665-3F86-479A-98B1-60FCA86B7179}" type="datetimeFigureOut">
              <a:rPr lang="en-US" smtClean="0"/>
              <a:t>7/18/2017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793153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64F665-3F86-479A-98B1-60FCA86B7179}" type="datetimeFigureOut">
              <a:rPr lang="en-US" smtClean="0"/>
              <a:t>7/18/2017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6302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C64F665-3F86-479A-98B1-60FCA86B7179}" type="datetimeFigureOut">
              <a:rPr lang="en-US" smtClean="0"/>
              <a:t>7/18/2017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912775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C64F665-3F86-479A-98B1-60FCA86B7179}" type="datetimeFigureOut">
              <a:rPr lang="en-US" smtClean="0"/>
              <a:t>7/18/2017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129379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C64F665-3F86-479A-98B1-60FCA86B7179}" type="datetimeFigureOut">
              <a:rPr lang="en-US" smtClean="0"/>
              <a:t>7/18/2017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2797200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64F665-3F86-479A-98B1-60FCA86B7179}" type="datetimeFigureOut">
              <a:rPr lang="en-US" smtClean="0"/>
              <a:t>7/18/2017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390328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64F665-3F86-479A-98B1-60FCA86B7179}" type="datetimeFigureOut">
              <a:rPr lang="en-US" smtClean="0"/>
              <a:t>7/18/2017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79346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64F665-3F86-479A-98B1-60FCA86B7179}" type="datetimeFigureOut">
              <a:rPr lang="en-US" smtClean="0"/>
              <a:t>7/18/2017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FE05-64F9-4B30-AFCA-C6F754E9670E}" type="slidenum">
              <a:rPr lang="en-US" smtClean="0"/>
              <a:t>‹#›</a:t>
            </a:fld>
            <a:endParaRPr lang="en-US"/>
          </a:p>
        </p:txBody>
      </p:sp>
    </p:spTree>
    <p:extLst>
      <p:ext uri="{BB962C8B-B14F-4D97-AF65-F5344CB8AC3E}">
        <p14:creationId xmlns:p14="http://schemas.microsoft.com/office/powerpoint/2010/main" val="2248308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4F665-3F86-479A-98B1-60FCA86B7179}" type="datetimeFigureOut">
              <a:rPr lang="en-US" smtClean="0"/>
              <a:t>7/18/2017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5FE05-64F9-4B30-AFCA-C6F754E9670E}" type="slidenum">
              <a:rPr lang="en-US" smtClean="0"/>
              <a:t>‹#›</a:t>
            </a:fld>
            <a:endParaRPr lang="en-US"/>
          </a:p>
        </p:txBody>
      </p:sp>
    </p:spTree>
    <p:extLst>
      <p:ext uri="{BB962C8B-B14F-4D97-AF65-F5344CB8AC3E}">
        <p14:creationId xmlns:p14="http://schemas.microsoft.com/office/powerpoint/2010/main" val="3624198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roch.sdsu.edu/index.php/software/"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doi-org.libproxy.lib.unc.edu/10.3354/meps08353"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524000"/>
            <a:ext cx="7772400" cy="2667000"/>
          </a:xfrm>
        </p:spPr>
        <p:txBody>
          <a:bodyPr>
            <a:normAutofit/>
          </a:bodyPr>
          <a:lstStyle/>
          <a:p>
            <a:r>
              <a:rPr lang="en-US" sz="3600" dirty="0" smtClean="0"/>
              <a:t>Analysis of Hydrophone Data for the North Carolina Renewable Ocean Energy Project</a:t>
            </a:r>
            <a:endParaRPr lang="en-US" sz="3600" dirty="0"/>
          </a:p>
        </p:txBody>
      </p:sp>
      <p:sp>
        <p:nvSpPr>
          <p:cNvPr id="3" name="Subtitle 2"/>
          <p:cNvSpPr>
            <a:spLocks noGrp="1"/>
          </p:cNvSpPr>
          <p:nvPr>
            <p:ph type="subTitle" idx="1"/>
          </p:nvPr>
        </p:nvSpPr>
        <p:spPr>
          <a:xfrm>
            <a:off x="1371600" y="5943600"/>
            <a:ext cx="6400800" cy="609600"/>
          </a:xfrm>
        </p:spPr>
        <p:txBody>
          <a:bodyPr>
            <a:normAutofit fontScale="85000" lnSpcReduction="10000"/>
          </a:bodyPr>
          <a:lstStyle/>
          <a:p>
            <a:r>
              <a:rPr lang="en-US" sz="2000" dirty="0" smtClean="0">
                <a:solidFill>
                  <a:schemeClr val="tx1"/>
                </a:solidFill>
              </a:rPr>
              <a:t>Steve Lockhart</a:t>
            </a:r>
          </a:p>
          <a:p>
            <a:r>
              <a:rPr lang="en-US" sz="2000" dirty="0" smtClean="0">
                <a:solidFill>
                  <a:schemeClr val="tx1"/>
                </a:solidFill>
              </a:rPr>
              <a:t>7/5/2017</a:t>
            </a:r>
            <a:endParaRPr lang="en-US" sz="2000" dirty="0">
              <a:solidFill>
                <a:schemeClr val="tx1"/>
              </a:solidFill>
            </a:endParaRPr>
          </a:p>
        </p:txBody>
      </p:sp>
    </p:spTree>
    <p:extLst>
      <p:ext uri="{BB962C8B-B14F-4D97-AF65-F5344CB8AC3E}">
        <p14:creationId xmlns:p14="http://schemas.microsoft.com/office/powerpoint/2010/main" val="3077090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55850" y="304800"/>
            <a:ext cx="5823802" cy="6275305"/>
            <a:chOff x="0" y="0"/>
            <a:chExt cx="5708650" cy="5638800"/>
          </a:xfrm>
        </p:grpSpPr>
        <p:grpSp>
          <p:nvGrpSpPr>
            <p:cNvPr id="5" name="Group 4"/>
            <p:cNvGrpSpPr/>
            <p:nvPr/>
          </p:nvGrpSpPr>
          <p:grpSpPr>
            <a:xfrm>
              <a:off x="0" y="0"/>
              <a:ext cx="5708650" cy="5638800"/>
              <a:chOff x="0" y="0"/>
              <a:chExt cx="5708650" cy="5638800"/>
            </a:xfrm>
          </p:grpSpPr>
          <p:sp>
            <p:nvSpPr>
              <p:cNvPr id="7" name="Text Box 55"/>
              <p:cNvSpPr txBox="1"/>
              <p:nvPr/>
            </p:nvSpPr>
            <p:spPr>
              <a:xfrm>
                <a:off x="2419350" y="584200"/>
                <a:ext cx="762000" cy="323850"/>
              </a:xfrm>
              <a:prstGeom prst="rect">
                <a:avLst/>
              </a:prstGeom>
              <a:solidFill>
                <a:schemeClr val="bg1">
                  <a:lumMod val="85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800">
                    <a:effectLst/>
                    <a:ea typeface="Calibri"/>
                    <a:cs typeface="Times New Roman"/>
                  </a:rPr>
                  <a:t>Chop</a:t>
                </a:r>
                <a:endParaRPr lang="en-US" sz="1100">
                  <a:effectLst/>
                  <a:ea typeface="Calibri"/>
                  <a:cs typeface="Times New Roman"/>
                </a:endParaRPr>
              </a:p>
            </p:txBody>
          </p:sp>
          <p:sp>
            <p:nvSpPr>
              <p:cNvPr id="8" name="Text Box 56"/>
              <p:cNvSpPr txBox="1"/>
              <p:nvPr/>
            </p:nvSpPr>
            <p:spPr>
              <a:xfrm>
                <a:off x="1962923" y="0"/>
                <a:ext cx="1726427" cy="3238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800">
                    <a:effectLst/>
                    <a:ea typeface="Calibri"/>
                    <a:cs typeface="Times New Roman"/>
                  </a:rPr>
                  <a:t>{Original (Large) Wav Files}</a:t>
                </a:r>
                <a:endParaRPr lang="en-US" sz="1100">
                  <a:effectLst/>
                  <a:ea typeface="Calibri"/>
                  <a:cs typeface="Times New Roman"/>
                </a:endParaRPr>
              </a:p>
            </p:txBody>
          </p:sp>
          <p:cxnSp>
            <p:nvCxnSpPr>
              <p:cNvPr id="9" name="Straight Arrow Connector 8"/>
              <p:cNvCxnSpPr/>
              <p:nvPr/>
            </p:nvCxnSpPr>
            <p:spPr>
              <a:xfrm>
                <a:off x="2800350" y="273050"/>
                <a:ext cx="635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 Box 58"/>
              <p:cNvSpPr txBox="1"/>
              <p:nvPr/>
            </p:nvSpPr>
            <p:spPr>
              <a:xfrm>
                <a:off x="1885950" y="1225550"/>
                <a:ext cx="1841500" cy="4635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{Chopped Wav Files}</a:t>
                </a:r>
                <a:endParaRPr lang="en-US" sz="1100">
                  <a:effectLst/>
                  <a:ea typeface="Calibri"/>
                  <a:cs typeface="Times New Roman"/>
                </a:endParaRPr>
              </a:p>
              <a:p>
                <a:pPr marL="0" marR="0" algn="ctr">
                  <a:lnSpc>
                    <a:spcPct val="115000"/>
                  </a:lnSpc>
                  <a:spcBef>
                    <a:spcPts val="0"/>
                  </a:spcBef>
                  <a:spcAft>
                    <a:spcPts val="0"/>
                  </a:spcAft>
                </a:pPr>
                <a:r>
                  <a:rPr lang="en-US" sz="800">
                    <a:effectLst/>
                    <a:ea typeface="Calibri"/>
                    <a:cs typeface="Times New Roman"/>
                  </a:rPr>
                  <a:t>(one per 5-minute interval)</a:t>
                </a:r>
                <a:endParaRPr lang="en-US" sz="1100">
                  <a:effectLst/>
                  <a:ea typeface="Calibri"/>
                  <a:cs typeface="Times New Roman"/>
                </a:endParaRPr>
              </a:p>
            </p:txBody>
          </p:sp>
          <p:cxnSp>
            <p:nvCxnSpPr>
              <p:cNvPr id="11" name="Straight Arrow Connector 10"/>
              <p:cNvCxnSpPr/>
              <p:nvPr/>
            </p:nvCxnSpPr>
            <p:spPr>
              <a:xfrm>
                <a:off x="2806700" y="908050"/>
                <a:ext cx="0"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 Box 60"/>
              <p:cNvSpPr txBox="1"/>
              <p:nvPr/>
            </p:nvSpPr>
            <p:spPr>
              <a:xfrm>
                <a:off x="0" y="2286000"/>
                <a:ext cx="463550" cy="438150"/>
              </a:xfrm>
              <a:prstGeom prst="rect">
                <a:avLst/>
              </a:prstGeom>
              <a:solidFill>
                <a:schemeClr val="bg1">
                  <a:lumMod val="65000"/>
                  <a:alpha val="43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800">
                    <a:effectLst/>
                    <a:ea typeface="Calibri"/>
                    <a:cs typeface="Times New Roman"/>
                  </a:rPr>
                  <a:t>QC</a:t>
                </a:r>
                <a:endParaRPr lang="en-US" sz="1100">
                  <a:effectLst/>
                  <a:ea typeface="Calibri"/>
                  <a:cs typeface="Times New Roman"/>
                </a:endParaRPr>
              </a:p>
            </p:txBody>
          </p:sp>
          <p:cxnSp>
            <p:nvCxnSpPr>
              <p:cNvPr id="13" name="Straight Arrow Connector 12"/>
              <p:cNvCxnSpPr/>
              <p:nvPr/>
            </p:nvCxnSpPr>
            <p:spPr>
              <a:xfrm>
                <a:off x="2806700" y="1651000"/>
                <a:ext cx="6350" cy="4191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1300" y="207010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41300" y="2070100"/>
                <a:ext cx="5105400" cy="635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6" name="Text Box 64"/>
              <p:cNvSpPr txBox="1"/>
              <p:nvPr/>
            </p:nvSpPr>
            <p:spPr>
              <a:xfrm>
                <a:off x="787400" y="2286000"/>
                <a:ext cx="1079500" cy="438150"/>
              </a:xfrm>
              <a:prstGeom prst="rect">
                <a:avLst/>
              </a:prstGeom>
              <a:solidFill>
                <a:schemeClr val="bg1">
                  <a:lumMod val="85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Whistle</a:t>
                </a:r>
                <a:endParaRPr lang="en-US" sz="1100">
                  <a:effectLst/>
                  <a:ea typeface="Calibri"/>
                  <a:cs typeface="Times New Roman"/>
                </a:endParaRPr>
              </a:p>
              <a:p>
                <a:pPr marL="0" marR="0" algn="ctr">
                  <a:lnSpc>
                    <a:spcPct val="115000"/>
                  </a:lnSpc>
                  <a:spcBef>
                    <a:spcPts val="0"/>
                  </a:spcBef>
                  <a:spcAft>
                    <a:spcPts val="0"/>
                  </a:spcAft>
                </a:pPr>
                <a:r>
                  <a:rPr lang="en-US" sz="800">
                    <a:effectLst/>
                    <a:ea typeface="Calibri"/>
                    <a:cs typeface="Times New Roman"/>
                  </a:rPr>
                  <a:t>Detect/Classify</a:t>
                </a:r>
                <a:endParaRPr lang="en-US" sz="1100">
                  <a:effectLst/>
                  <a:ea typeface="Calibri"/>
                  <a:cs typeface="Times New Roman"/>
                </a:endParaRPr>
              </a:p>
            </p:txBody>
          </p:sp>
          <p:sp>
            <p:nvSpPr>
              <p:cNvPr id="17" name="Text Box 65"/>
              <p:cNvSpPr txBox="1"/>
              <p:nvPr/>
            </p:nvSpPr>
            <p:spPr>
              <a:xfrm>
                <a:off x="2241550" y="2292350"/>
                <a:ext cx="1092200" cy="438150"/>
              </a:xfrm>
              <a:prstGeom prst="rect">
                <a:avLst/>
              </a:prstGeom>
              <a:solidFill>
                <a:schemeClr val="bg1">
                  <a:lumMod val="85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dirty="0">
                    <a:effectLst/>
                    <a:ea typeface="Calibri"/>
                    <a:cs typeface="Times New Roman"/>
                  </a:rPr>
                  <a:t>Click</a:t>
                </a:r>
                <a:endParaRPr lang="en-US" sz="1100" dirty="0">
                  <a:effectLst/>
                  <a:ea typeface="Calibri"/>
                  <a:cs typeface="Times New Roman"/>
                </a:endParaRPr>
              </a:p>
              <a:p>
                <a:pPr marL="0" marR="0" algn="ctr">
                  <a:lnSpc>
                    <a:spcPct val="115000"/>
                  </a:lnSpc>
                  <a:spcBef>
                    <a:spcPts val="0"/>
                  </a:spcBef>
                  <a:spcAft>
                    <a:spcPts val="0"/>
                  </a:spcAft>
                </a:pPr>
                <a:r>
                  <a:rPr lang="en-US" sz="800" dirty="0">
                    <a:effectLst/>
                    <a:ea typeface="Calibri"/>
                    <a:cs typeface="Times New Roman"/>
                  </a:rPr>
                  <a:t>Detect/Classify</a:t>
                </a:r>
                <a:endParaRPr lang="en-US" sz="1100" dirty="0">
                  <a:effectLst/>
                  <a:ea typeface="Calibri"/>
                  <a:cs typeface="Times New Roman"/>
                </a:endParaRPr>
              </a:p>
              <a:p>
                <a:pPr marL="0" marR="0" algn="ctr">
                  <a:lnSpc>
                    <a:spcPct val="115000"/>
                  </a:lnSpc>
                  <a:spcBef>
                    <a:spcPts val="0"/>
                  </a:spcBef>
                  <a:spcAft>
                    <a:spcPts val="0"/>
                  </a:spcAft>
                </a:pPr>
                <a:r>
                  <a:rPr lang="en-US" sz="1100" dirty="0">
                    <a:effectLst/>
                    <a:ea typeface="Calibri"/>
                    <a:cs typeface="Times New Roman"/>
                  </a:rPr>
                  <a:t> </a:t>
                </a:r>
              </a:p>
            </p:txBody>
          </p:sp>
          <p:sp>
            <p:nvSpPr>
              <p:cNvPr id="18" name="Text Box 66"/>
              <p:cNvSpPr txBox="1"/>
              <p:nvPr/>
            </p:nvSpPr>
            <p:spPr>
              <a:xfrm>
                <a:off x="3689350" y="2292350"/>
                <a:ext cx="1092200" cy="4381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LF</a:t>
                </a:r>
                <a:endParaRPr lang="en-US" sz="1100">
                  <a:effectLst/>
                  <a:ea typeface="Calibri"/>
                  <a:cs typeface="Times New Roman"/>
                </a:endParaRPr>
              </a:p>
              <a:p>
                <a:pPr marL="0" marR="0" algn="ctr">
                  <a:lnSpc>
                    <a:spcPct val="115000"/>
                  </a:lnSpc>
                  <a:spcBef>
                    <a:spcPts val="0"/>
                  </a:spcBef>
                  <a:spcAft>
                    <a:spcPts val="0"/>
                  </a:spcAft>
                </a:pPr>
                <a:r>
                  <a:rPr lang="en-US" sz="800">
                    <a:effectLst/>
                    <a:ea typeface="Calibri"/>
                    <a:cs typeface="Times New Roman"/>
                  </a:rPr>
                  <a:t>Detect/Classify</a:t>
                </a:r>
                <a:endParaRPr lang="en-US" sz="1100">
                  <a:effectLst/>
                  <a:ea typeface="Calibri"/>
                  <a:cs typeface="Times New Roman"/>
                </a:endParaRPr>
              </a:p>
              <a:p>
                <a:pPr marL="0" marR="0" algn="ctr">
                  <a:lnSpc>
                    <a:spcPct val="115000"/>
                  </a:lnSpc>
                  <a:spcBef>
                    <a:spcPts val="0"/>
                  </a:spcBef>
                  <a:spcAft>
                    <a:spcPts val="0"/>
                  </a:spcAft>
                </a:pPr>
                <a:r>
                  <a:rPr lang="en-US" sz="1100">
                    <a:effectLst/>
                    <a:ea typeface="Calibri"/>
                    <a:cs typeface="Times New Roman"/>
                  </a:rPr>
                  <a:t> </a:t>
                </a:r>
              </a:p>
            </p:txBody>
          </p:sp>
          <p:sp>
            <p:nvSpPr>
              <p:cNvPr id="19" name="Text Box 67"/>
              <p:cNvSpPr txBox="1"/>
              <p:nvPr/>
            </p:nvSpPr>
            <p:spPr>
              <a:xfrm>
                <a:off x="5048250" y="2286000"/>
                <a:ext cx="660400" cy="4381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Other</a:t>
                </a:r>
                <a:endParaRPr lang="en-US" sz="1100">
                  <a:effectLst/>
                  <a:ea typeface="Calibri"/>
                  <a:cs typeface="Times New Roman"/>
                </a:endParaRPr>
              </a:p>
              <a:p>
                <a:pPr marL="0" marR="0" algn="ctr">
                  <a:lnSpc>
                    <a:spcPct val="115000"/>
                  </a:lnSpc>
                  <a:spcBef>
                    <a:spcPts val="0"/>
                  </a:spcBef>
                  <a:spcAft>
                    <a:spcPts val="0"/>
                  </a:spcAft>
                </a:pPr>
                <a:r>
                  <a:rPr lang="en-US" sz="1100">
                    <a:effectLst/>
                    <a:ea typeface="Calibri"/>
                    <a:cs typeface="Times New Roman"/>
                  </a:rPr>
                  <a:t> </a:t>
                </a:r>
              </a:p>
            </p:txBody>
          </p:sp>
          <p:cxnSp>
            <p:nvCxnSpPr>
              <p:cNvPr id="20" name="Straight Arrow Connector 19"/>
              <p:cNvCxnSpPr/>
              <p:nvPr/>
            </p:nvCxnSpPr>
            <p:spPr>
              <a:xfrm>
                <a:off x="1295400" y="207645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13050" y="207010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16400" y="207645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346700" y="2076450"/>
                <a:ext cx="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Flowchart: Data 23"/>
              <p:cNvSpPr/>
              <p:nvPr/>
            </p:nvSpPr>
            <p:spPr>
              <a:xfrm>
                <a:off x="2209800" y="3441700"/>
                <a:ext cx="1174750" cy="520700"/>
              </a:xfrm>
              <a:prstGeom prst="flowChartInputOutpu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5" name="Straight Arrow Connector 24"/>
              <p:cNvCxnSpPr/>
              <p:nvPr/>
            </p:nvCxnSpPr>
            <p:spPr>
              <a:xfrm flipH="1" flipV="1">
                <a:off x="241300" y="2933700"/>
                <a:ext cx="5105400" cy="635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41300" y="272415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295400" y="273050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813050" y="272415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216400" y="273050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46700" y="2730500"/>
                <a:ext cx="0" cy="21590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813050" y="2940050"/>
                <a:ext cx="0" cy="501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80"/>
              <p:cNvSpPr txBox="1"/>
              <p:nvPr/>
            </p:nvSpPr>
            <p:spPr>
              <a:xfrm>
                <a:off x="2241550" y="4368800"/>
                <a:ext cx="1079500" cy="438150"/>
              </a:xfrm>
              <a:prstGeom prst="rect">
                <a:avLst/>
              </a:prstGeom>
              <a:solidFill>
                <a:schemeClr val="bg1">
                  <a:lumMod val="85000"/>
                </a:schemeClr>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Analyze Events</a:t>
                </a:r>
                <a:endParaRPr lang="en-US" sz="1100">
                  <a:effectLst/>
                  <a:ea typeface="Calibri"/>
                  <a:cs typeface="Times New Roman"/>
                </a:endParaRPr>
              </a:p>
            </p:txBody>
          </p:sp>
          <p:cxnSp>
            <p:nvCxnSpPr>
              <p:cNvPr id="33" name="Straight Arrow Connector 32"/>
              <p:cNvCxnSpPr/>
              <p:nvPr/>
            </p:nvCxnSpPr>
            <p:spPr>
              <a:xfrm>
                <a:off x="2794000" y="3962400"/>
                <a:ext cx="0" cy="40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 Box 82"/>
              <p:cNvSpPr txBox="1"/>
              <p:nvPr/>
            </p:nvSpPr>
            <p:spPr>
              <a:xfrm>
                <a:off x="1551303" y="5143500"/>
                <a:ext cx="2443832" cy="4953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dirty="0">
                    <a:effectLst/>
                    <a:ea typeface="Calibri"/>
                    <a:cs typeface="Times New Roman"/>
                  </a:rPr>
                  <a:t>e.g. Histograms</a:t>
                </a:r>
                <a:endParaRPr lang="en-US" sz="1100" dirty="0">
                  <a:effectLst/>
                  <a:ea typeface="Calibri"/>
                  <a:cs typeface="Times New Roman"/>
                </a:endParaRPr>
              </a:p>
              <a:p>
                <a:pPr marL="0" marR="0" algn="ctr">
                  <a:lnSpc>
                    <a:spcPct val="115000"/>
                  </a:lnSpc>
                  <a:spcBef>
                    <a:spcPts val="0"/>
                  </a:spcBef>
                  <a:spcAft>
                    <a:spcPts val="0"/>
                  </a:spcAft>
                </a:pPr>
                <a:r>
                  <a:rPr lang="en-US" sz="800" dirty="0">
                    <a:effectLst/>
                    <a:ea typeface="Calibri"/>
                    <a:cs typeface="Times New Roman"/>
                  </a:rPr>
                  <a:t>(Temporal Analysis and </a:t>
                </a:r>
                <a:endParaRPr lang="en-US" sz="1100" dirty="0">
                  <a:effectLst/>
                  <a:ea typeface="Calibri"/>
                  <a:cs typeface="Times New Roman"/>
                </a:endParaRPr>
              </a:p>
              <a:p>
                <a:pPr marL="0" marR="0" algn="ctr">
                  <a:lnSpc>
                    <a:spcPct val="115000"/>
                  </a:lnSpc>
                  <a:spcBef>
                    <a:spcPts val="0"/>
                  </a:spcBef>
                  <a:spcAft>
                    <a:spcPts val="0"/>
                  </a:spcAft>
                </a:pPr>
                <a:r>
                  <a:rPr lang="en-US" sz="800" dirty="0">
                    <a:effectLst/>
                    <a:ea typeface="Calibri"/>
                    <a:cs typeface="Times New Roman"/>
                  </a:rPr>
                  <a:t>Correlation to Oceanographic Variables</a:t>
                </a:r>
                <a:r>
                  <a:rPr lang="en-US" sz="800" dirty="0" smtClean="0">
                    <a:effectLst/>
                    <a:ea typeface="Calibri"/>
                    <a:cs typeface="Times New Roman"/>
                  </a:rPr>
                  <a:t>)</a:t>
                </a:r>
                <a:endParaRPr lang="en-US" sz="1100" dirty="0">
                  <a:effectLst/>
                  <a:ea typeface="Calibri"/>
                  <a:cs typeface="Times New Roman"/>
                </a:endParaRPr>
              </a:p>
            </p:txBody>
          </p:sp>
          <p:cxnSp>
            <p:nvCxnSpPr>
              <p:cNvPr id="35" name="Straight Arrow Connector 34"/>
              <p:cNvCxnSpPr/>
              <p:nvPr/>
            </p:nvCxnSpPr>
            <p:spPr>
              <a:xfrm>
                <a:off x="2794000" y="4806950"/>
                <a:ext cx="635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Text Box 84"/>
            <p:cNvSpPr txBox="1"/>
            <p:nvPr/>
          </p:nvSpPr>
          <p:spPr>
            <a:xfrm>
              <a:off x="2502243" y="3552568"/>
              <a:ext cx="593124" cy="278027"/>
            </a:xfrm>
            <a:prstGeom prst="rect">
              <a:avLst/>
            </a:prstGeom>
            <a:solidFill>
              <a:schemeClr val="bg1">
                <a:lumMod val="8500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800">
                  <a:effectLst/>
                  <a:ea typeface="Calibri"/>
                  <a:cs typeface="Times New Roman"/>
                </a:rPr>
                <a:t>Events</a:t>
              </a:r>
              <a:endParaRPr lang="en-US" sz="1100">
                <a:effectLst/>
                <a:ea typeface="Calibri"/>
                <a:cs typeface="Times New Roman"/>
              </a:endParaRPr>
            </a:p>
          </p:txBody>
        </p:sp>
      </p:grpSp>
      <p:sp>
        <p:nvSpPr>
          <p:cNvPr id="2" name="Title 1"/>
          <p:cNvSpPr>
            <a:spLocks noGrp="1"/>
          </p:cNvSpPr>
          <p:nvPr>
            <p:ph type="ctrTitle"/>
          </p:nvPr>
        </p:nvSpPr>
        <p:spPr>
          <a:xfrm>
            <a:off x="533400" y="228600"/>
            <a:ext cx="7924800" cy="609600"/>
          </a:xfrm>
        </p:spPr>
        <p:txBody>
          <a:bodyPr>
            <a:normAutofit/>
          </a:bodyPr>
          <a:lstStyle/>
          <a:p>
            <a:pPr algn="l"/>
            <a:r>
              <a:rPr lang="en-US" sz="2800" dirty="0" smtClean="0"/>
              <a:t>Data Processing Overview</a:t>
            </a:r>
            <a:endParaRPr lang="en-US" sz="2800" dirty="0"/>
          </a:p>
        </p:txBody>
      </p:sp>
    </p:spTree>
    <p:extLst>
      <p:ext uri="{BB962C8B-B14F-4D97-AF65-F5344CB8AC3E}">
        <p14:creationId xmlns:p14="http://schemas.microsoft.com/office/powerpoint/2010/main" val="1133414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Whistles</a:t>
            </a:r>
            <a:endParaRPr lang="en-US" sz="2800" dirty="0"/>
          </a:p>
        </p:txBody>
      </p:sp>
      <p:sp>
        <p:nvSpPr>
          <p:cNvPr id="3" name="Subtitle 2"/>
          <p:cNvSpPr>
            <a:spLocks noGrp="1"/>
          </p:cNvSpPr>
          <p:nvPr>
            <p:ph type="subTitle" idx="1"/>
          </p:nvPr>
        </p:nvSpPr>
        <p:spPr>
          <a:xfrm>
            <a:off x="381000" y="1219200"/>
            <a:ext cx="8534400" cy="4876800"/>
          </a:xfrm>
        </p:spPr>
        <p:txBody>
          <a:bodyPr>
            <a:normAutofit/>
          </a:bodyPr>
          <a:lstStyle/>
          <a:p>
            <a:pPr algn="l"/>
            <a:r>
              <a:rPr lang="en-US" sz="2400" dirty="0" smtClean="0">
                <a:solidFill>
                  <a:schemeClr val="tx1"/>
                </a:solidFill>
              </a:rPr>
              <a:t>For each of the 20,000+ wav files (5-minute recording interval):</a:t>
            </a:r>
          </a:p>
          <a:p>
            <a:pPr marL="342900" indent="-342900" algn="l">
              <a:buFont typeface="Arial" panose="020B0604020202020204" pitchFamily="34" charset="0"/>
              <a:buChar char="•"/>
            </a:pPr>
            <a:r>
              <a:rPr lang="en-US" sz="2400" dirty="0" smtClean="0">
                <a:solidFill>
                  <a:schemeClr val="tx1"/>
                </a:solidFill>
              </a:rPr>
              <a:t>Use a matched filter to locate the </a:t>
            </a:r>
            <a:r>
              <a:rPr lang="en-US" sz="2400" dirty="0" smtClean="0">
                <a:solidFill>
                  <a:schemeClr val="tx1"/>
                </a:solidFill>
              </a:rPr>
              <a:t>instrument noise</a:t>
            </a:r>
            <a:r>
              <a:rPr lang="en-US" sz="2400" dirty="0" smtClean="0">
                <a:solidFill>
                  <a:schemeClr val="tx1"/>
                </a:solidFill>
              </a:rPr>
              <a:t>; </a:t>
            </a:r>
            <a:r>
              <a:rPr lang="en-US" sz="2400" dirty="0" smtClean="0">
                <a:solidFill>
                  <a:schemeClr val="tx1"/>
                </a:solidFill>
              </a:rPr>
              <a:t>replace </a:t>
            </a:r>
            <a:r>
              <a:rPr lang="en-US" sz="2400" dirty="0" smtClean="0">
                <a:solidFill>
                  <a:schemeClr val="tx1"/>
                </a:solidFill>
              </a:rPr>
              <a:t>instrument noise</a:t>
            </a:r>
            <a:r>
              <a:rPr lang="en-US" sz="2400" dirty="0" smtClean="0">
                <a:solidFill>
                  <a:schemeClr val="tx1"/>
                </a:solidFill>
              </a:rPr>
              <a:t> </a:t>
            </a:r>
            <a:r>
              <a:rPr lang="en-US" sz="2400" dirty="0" smtClean="0">
                <a:solidFill>
                  <a:schemeClr val="tx1"/>
                </a:solidFill>
              </a:rPr>
              <a:t>with white Gaussian noise (of the same amplitude as the median background noise for that wav file).</a:t>
            </a:r>
          </a:p>
          <a:p>
            <a:pPr marL="342900" indent="-342900" algn="l">
              <a:buFont typeface="Arial" panose="020B0604020202020204" pitchFamily="34" charset="0"/>
              <a:buChar char="•"/>
            </a:pPr>
            <a:r>
              <a:rPr lang="en-US" sz="2400" dirty="0" smtClean="0">
                <a:solidFill>
                  <a:schemeClr val="tx1"/>
                </a:solidFill>
              </a:rPr>
              <a:t>High-pass filter with cut-off frequency of 1 kHz.</a:t>
            </a:r>
          </a:p>
          <a:p>
            <a:pPr marL="342900" indent="-342900" algn="l">
              <a:buFont typeface="Arial" panose="020B0604020202020204" pitchFamily="34" charset="0"/>
              <a:buChar char="•"/>
            </a:pPr>
            <a:r>
              <a:rPr lang="en-US" sz="2400" dirty="0" smtClean="0">
                <a:solidFill>
                  <a:schemeClr val="tx1"/>
                </a:solidFill>
              </a:rPr>
              <a:t>Call </a:t>
            </a:r>
            <a:r>
              <a:rPr lang="en-US" sz="2400" dirty="0" err="1" smtClean="0">
                <a:solidFill>
                  <a:schemeClr val="tx1"/>
                </a:solidFill>
              </a:rPr>
              <a:t>Silbido</a:t>
            </a:r>
            <a:r>
              <a:rPr lang="en-US" sz="2400" dirty="0" smtClean="0">
                <a:solidFill>
                  <a:schemeClr val="tx1"/>
                </a:solidFill>
              </a:rPr>
              <a:t>  to detect whistles ( beta2 version at </a:t>
            </a:r>
            <a:r>
              <a:rPr lang="en-US" sz="2400" dirty="0">
                <a:solidFill>
                  <a:schemeClr val="tx1"/>
                </a:solidFill>
                <a:hlinkClick r:id="rId3"/>
              </a:rPr>
              <a:t>http://roch.sdsu.edu/index.php/software</a:t>
            </a:r>
            <a:r>
              <a:rPr lang="en-US" sz="2400" dirty="0" smtClean="0">
                <a:solidFill>
                  <a:schemeClr val="tx1"/>
                </a:solidFill>
                <a:hlinkClick r:id="rId3"/>
              </a:rPr>
              <a:t>/</a:t>
            </a:r>
            <a:r>
              <a:rPr lang="en-US" sz="2400" dirty="0" smtClean="0">
                <a:solidFill>
                  <a:schemeClr val="tx1"/>
                </a:solidFill>
              </a:rPr>
              <a:t> ).</a:t>
            </a:r>
          </a:p>
          <a:p>
            <a:pPr marL="342900" indent="-342900" algn="l">
              <a:buFont typeface="Arial" panose="020B0604020202020204" pitchFamily="34" charset="0"/>
              <a:buChar char="•"/>
            </a:pPr>
            <a:r>
              <a:rPr lang="en-US" sz="2400" dirty="0" smtClean="0">
                <a:solidFill>
                  <a:schemeClr val="tx1"/>
                </a:solidFill>
              </a:rPr>
              <a:t>Process the returned detection event.</a:t>
            </a:r>
          </a:p>
          <a:p>
            <a:pPr marL="342900" indent="-342900" algn="l">
              <a:buFont typeface="Arial" panose="020B0604020202020204" pitchFamily="34" charset="0"/>
              <a:buChar char="•"/>
            </a:pPr>
            <a:r>
              <a:rPr lang="en-US" sz="2400" dirty="0">
                <a:solidFill>
                  <a:schemeClr val="tx1"/>
                </a:solidFill>
              </a:rPr>
              <a:t>Post-processing to remove some man-made sounds like sonar</a:t>
            </a:r>
            <a:r>
              <a:rPr lang="en-US" sz="2400" dirty="0" smtClean="0">
                <a:solidFill>
                  <a:schemeClr val="tx1"/>
                </a:solidFill>
              </a:rPr>
              <a:t>.</a:t>
            </a:r>
          </a:p>
          <a:p>
            <a:pPr marL="342900" indent="-342900" algn="l">
              <a:buFont typeface="Arial" panose="020B0604020202020204" pitchFamily="34" charset="0"/>
              <a:buChar char="•"/>
            </a:pPr>
            <a:r>
              <a:rPr lang="en-US" sz="2400" dirty="0" smtClean="0">
                <a:solidFill>
                  <a:schemeClr val="tx1"/>
                </a:solidFill>
              </a:rPr>
              <a:t>Add up the duration of whistling (in seconds) per 5-minite recording interval. This is the </a:t>
            </a:r>
            <a:r>
              <a:rPr lang="en-US" sz="2400" i="1" dirty="0" smtClean="0">
                <a:solidFill>
                  <a:schemeClr val="tx1"/>
                </a:solidFill>
              </a:rPr>
              <a:t>vocalization metric </a:t>
            </a:r>
            <a:r>
              <a:rPr lang="en-US" sz="2400" dirty="0" smtClean="0">
                <a:solidFill>
                  <a:schemeClr val="tx1"/>
                </a:solidFill>
              </a:rPr>
              <a:t>for whistles.</a:t>
            </a:r>
          </a:p>
          <a:p>
            <a:pPr marL="342900" indent="-342900" algn="l">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2346720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Whistles</a:t>
            </a:r>
            <a:endParaRPr lang="en-US" sz="2800" dirty="0"/>
          </a:p>
        </p:txBody>
      </p:sp>
      <p:sp>
        <p:nvSpPr>
          <p:cNvPr id="3" name="Subtitle 2"/>
          <p:cNvSpPr>
            <a:spLocks noGrp="1"/>
          </p:cNvSpPr>
          <p:nvPr>
            <p:ph type="subTitle" idx="1"/>
          </p:nvPr>
        </p:nvSpPr>
        <p:spPr>
          <a:xfrm>
            <a:off x="457200" y="5257800"/>
            <a:ext cx="8420100" cy="762000"/>
          </a:xfrm>
        </p:spPr>
        <p:txBody>
          <a:bodyPr>
            <a:normAutofit/>
          </a:bodyPr>
          <a:lstStyle/>
          <a:p>
            <a:pPr algn="l"/>
            <a:r>
              <a:rPr lang="en-US" sz="1800" dirty="0">
                <a:solidFill>
                  <a:schemeClr val="tx1"/>
                </a:solidFill>
              </a:rPr>
              <a:t>Sample spectrogram (using Raven), with time (in seconds) on the x-axis and frequency (in kHz) on the y-axis. The whistles detected by </a:t>
            </a:r>
            <a:r>
              <a:rPr lang="en-US" sz="1800" dirty="0" err="1">
                <a:solidFill>
                  <a:schemeClr val="tx1"/>
                </a:solidFill>
              </a:rPr>
              <a:t>Silbido</a:t>
            </a:r>
            <a:r>
              <a:rPr lang="en-US" sz="1800" dirty="0">
                <a:solidFill>
                  <a:schemeClr val="tx1"/>
                </a:solidFill>
              </a:rPr>
              <a:t> are </a:t>
            </a:r>
            <a:r>
              <a:rPr lang="en-US" sz="1800" dirty="0" smtClean="0">
                <a:solidFill>
                  <a:schemeClr val="tx1"/>
                </a:solidFill>
              </a:rPr>
              <a:t>highlighted</a:t>
            </a:r>
            <a:r>
              <a:rPr lang="en-US" sz="1800" dirty="0" smtClean="0"/>
              <a:t>.</a:t>
            </a:r>
            <a:endParaRPr lang="en-US" sz="18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1005840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54665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Whistles</a:t>
            </a:r>
            <a:endParaRPr lang="en-US" sz="2800" dirty="0"/>
          </a:p>
        </p:txBody>
      </p:sp>
      <p:sp>
        <p:nvSpPr>
          <p:cNvPr id="3" name="Subtitle 2"/>
          <p:cNvSpPr>
            <a:spLocks noGrp="1"/>
          </p:cNvSpPr>
          <p:nvPr>
            <p:ph type="subTitle" idx="1"/>
          </p:nvPr>
        </p:nvSpPr>
        <p:spPr>
          <a:xfrm>
            <a:off x="457200" y="5257800"/>
            <a:ext cx="8420100" cy="1219200"/>
          </a:xfrm>
        </p:spPr>
        <p:txBody>
          <a:bodyPr>
            <a:normAutofit/>
          </a:bodyPr>
          <a:lstStyle/>
          <a:p>
            <a:pPr algn="l"/>
            <a:r>
              <a:rPr lang="en-US" sz="1800" dirty="0" smtClean="0">
                <a:solidFill>
                  <a:schemeClr val="tx1"/>
                </a:solidFill>
              </a:rPr>
              <a:t>Once we have the detected whistles, we can do spectral and temporal analysis of them. Here are just a couple examples.</a:t>
            </a:r>
            <a:endParaRPr lang="en-US" sz="1800" dirty="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44704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371600"/>
            <a:ext cx="5026522"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177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Whistles</a:t>
            </a:r>
            <a:endParaRPr lang="en-US" sz="2800" dirty="0"/>
          </a:p>
        </p:txBody>
      </p:sp>
      <p:sp>
        <p:nvSpPr>
          <p:cNvPr id="3" name="Subtitle 2"/>
          <p:cNvSpPr>
            <a:spLocks noGrp="1"/>
          </p:cNvSpPr>
          <p:nvPr>
            <p:ph type="subTitle" idx="1"/>
          </p:nvPr>
        </p:nvSpPr>
        <p:spPr>
          <a:xfrm>
            <a:off x="457200" y="5257800"/>
            <a:ext cx="8420100" cy="1219200"/>
          </a:xfrm>
        </p:spPr>
        <p:txBody>
          <a:bodyPr>
            <a:normAutofit/>
          </a:bodyPr>
          <a:lstStyle/>
          <a:p>
            <a:pPr algn="l"/>
            <a:r>
              <a:rPr lang="en-US" sz="1800" dirty="0" smtClean="0">
                <a:solidFill>
                  <a:schemeClr val="tx1"/>
                </a:solidFill>
              </a:rPr>
              <a:t>In general, the beta2 version of </a:t>
            </a:r>
            <a:r>
              <a:rPr lang="en-US" sz="1800" dirty="0" err="1" smtClean="0">
                <a:solidFill>
                  <a:schemeClr val="tx1"/>
                </a:solidFill>
              </a:rPr>
              <a:t>Silbido</a:t>
            </a:r>
            <a:r>
              <a:rPr lang="en-US" sz="1800" dirty="0" smtClean="0">
                <a:solidFill>
                  <a:schemeClr val="tx1"/>
                </a:solidFill>
              </a:rPr>
              <a:t>  has a very low false alarm rate (less than 10%). Here, I’m showing that 12kHz sonar pings were erroneously detected by </a:t>
            </a:r>
            <a:r>
              <a:rPr lang="en-US" sz="1800" dirty="0" err="1" smtClean="0">
                <a:solidFill>
                  <a:schemeClr val="tx1"/>
                </a:solidFill>
              </a:rPr>
              <a:t>Silbido</a:t>
            </a:r>
            <a:r>
              <a:rPr lang="en-US" sz="1800" dirty="0" smtClean="0">
                <a:solidFill>
                  <a:schemeClr val="tx1"/>
                </a:solidFill>
              </a:rPr>
              <a:t> as whistles, so I did some post-processing to remove them, further reducing false alarms.</a:t>
            </a:r>
            <a:endParaRPr lang="en-US" sz="1800" dirty="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1069657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8644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Click Trains</a:t>
            </a:r>
            <a:endParaRPr lang="en-US" sz="2800" dirty="0"/>
          </a:p>
        </p:txBody>
      </p:sp>
      <p:sp>
        <p:nvSpPr>
          <p:cNvPr id="3" name="Subtitle 2"/>
          <p:cNvSpPr>
            <a:spLocks noGrp="1"/>
          </p:cNvSpPr>
          <p:nvPr>
            <p:ph type="subTitle" idx="1"/>
          </p:nvPr>
        </p:nvSpPr>
        <p:spPr>
          <a:xfrm>
            <a:off x="381000" y="1219200"/>
            <a:ext cx="8534400" cy="4114800"/>
          </a:xfrm>
        </p:spPr>
        <p:txBody>
          <a:bodyPr>
            <a:normAutofit/>
          </a:bodyPr>
          <a:lstStyle/>
          <a:p>
            <a:pPr algn="l"/>
            <a:r>
              <a:rPr lang="en-US" sz="2400" dirty="0" smtClean="0">
                <a:solidFill>
                  <a:schemeClr val="tx1"/>
                </a:solidFill>
              </a:rPr>
              <a:t>For each of the 20,000+ wav files (5-minute recording interval):</a:t>
            </a:r>
          </a:p>
          <a:p>
            <a:pPr marL="342900" indent="-342900" algn="l">
              <a:buFont typeface="Arial" panose="020B0604020202020204" pitchFamily="34" charset="0"/>
              <a:buChar char="•"/>
            </a:pPr>
            <a:r>
              <a:rPr lang="en-US" sz="2400" dirty="0" smtClean="0">
                <a:solidFill>
                  <a:schemeClr val="tx1"/>
                </a:solidFill>
              </a:rPr>
              <a:t>Use a matched filter to locate the </a:t>
            </a:r>
            <a:r>
              <a:rPr lang="en-US" sz="2400" dirty="0" smtClean="0">
                <a:solidFill>
                  <a:schemeClr val="tx1"/>
                </a:solidFill>
              </a:rPr>
              <a:t>instrument noise</a:t>
            </a:r>
            <a:r>
              <a:rPr lang="en-US" sz="2400" dirty="0" smtClean="0">
                <a:solidFill>
                  <a:schemeClr val="tx1"/>
                </a:solidFill>
              </a:rPr>
              <a:t>; </a:t>
            </a:r>
            <a:r>
              <a:rPr lang="en-US" sz="2400" dirty="0" smtClean="0">
                <a:solidFill>
                  <a:schemeClr val="tx1"/>
                </a:solidFill>
              </a:rPr>
              <a:t>replace </a:t>
            </a:r>
            <a:r>
              <a:rPr lang="en-US" sz="2400" dirty="0" smtClean="0">
                <a:solidFill>
                  <a:schemeClr val="tx1"/>
                </a:solidFill>
              </a:rPr>
              <a:t>the instrument noise</a:t>
            </a:r>
            <a:r>
              <a:rPr lang="en-US" sz="2400" dirty="0" smtClean="0">
                <a:solidFill>
                  <a:schemeClr val="tx1"/>
                </a:solidFill>
              </a:rPr>
              <a:t> </a:t>
            </a:r>
            <a:r>
              <a:rPr lang="en-US" sz="2400" dirty="0" smtClean="0">
                <a:solidFill>
                  <a:schemeClr val="tx1"/>
                </a:solidFill>
              </a:rPr>
              <a:t>with white Gaussian noise (of the same amplitude as the median background noise for that wav file).</a:t>
            </a:r>
          </a:p>
          <a:p>
            <a:pPr marL="342900" indent="-342900" algn="l">
              <a:buFont typeface="Arial" panose="020B0604020202020204" pitchFamily="34" charset="0"/>
              <a:buChar char="•"/>
            </a:pPr>
            <a:r>
              <a:rPr lang="en-US" sz="2400" dirty="0" smtClean="0">
                <a:solidFill>
                  <a:schemeClr val="tx1"/>
                </a:solidFill>
              </a:rPr>
              <a:t>High-pass filter with cut-off frequency of 1 kHz.</a:t>
            </a:r>
          </a:p>
          <a:p>
            <a:pPr marL="342900" indent="-342900" algn="l">
              <a:buFont typeface="Arial" panose="020B0604020202020204" pitchFamily="34" charset="0"/>
              <a:buChar char="•"/>
            </a:pPr>
            <a:r>
              <a:rPr lang="en-US" sz="2400" dirty="0" smtClean="0">
                <a:solidFill>
                  <a:schemeClr val="tx1"/>
                </a:solidFill>
                <a:effectLst>
                  <a:outerShdw dir="5400000" sx="0" sy="0" algn="ctr">
                    <a:schemeClr val="tx1"/>
                  </a:outerShdw>
                </a:effectLst>
              </a:rPr>
              <a:t>My custom </a:t>
            </a:r>
            <a:r>
              <a:rPr lang="en-US" sz="2400" dirty="0" err="1" smtClean="0">
                <a:solidFill>
                  <a:schemeClr val="tx1"/>
                </a:solidFill>
                <a:effectLst>
                  <a:outerShdw dir="5400000" sx="0" sy="0" algn="ctr">
                    <a:schemeClr val="tx1"/>
                  </a:outerShdw>
                </a:effectLst>
              </a:rPr>
              <a:t>matlab</a:t>
            </a:r>
            <a:r>
              <a:rPr lang="en-US" sz="2400" dirty="0" smtClean="0">
                <a:solidFill>
                  <a:schemeClr val="tx1"/>
                </a:solidFill>
                <a:effectLst>
                  <a:outerShdw dir="5400000" sx="0" sy="0" algn="ctr">
                    <a:schemeClr val="tx1"/>
                  </a:outerShdw>
                </a:effectLst>
              </a:rPr>
              <a:t> code implements a </a:t>
            </a:r>
            <a:r>
              <a:rPr lang="en-US" sz="2400" dirty="0" err="1" smtClean="0">
                <a:solidFill>
                  <a:schemeClr val="tx1"/>
                </a:solidFill>
                <a:effectLst>
                  <a:outerShdw dir="5400000" sx="0" sy="0" algn="ctr">
                    <a:schemeClr val="tx1"/>
                  </a:outerShdw>
                </a:effectLst>
              </a:rPr>
              <a:t>Teager</a:t>
            </a:r>
            <a:r>
              <a:rPr lang="en-US" sz="2400" dirty="0" smtClean="0">
                <a:solidFill>
                  <a:schemeClr val="tx1"/>
                </a:solidFill>
                <a:effectLst>
                  <a:outerShdw dir="5400000" sx="0" sy="0" algn="ctr">
                    <a:schemeClr val="tx1"/>
                  </a:outerShdw>
                </a:effectLst>
              </a:rPr>
              <a:t>–Kaiser </a:t>
            </a:r>
            <a:r>
              <a:rPr lang="en-US" sz="2400" dirty="0">
                <a:solidFill>
                  <a:schemeClr val="tx1"/>
                </a:solidFill>
                <a:effectLst>
                  <a:outerShdw dir="5400000" sx="0" sy="0" algn="ctr">
                    <a:schemeClr val="tx1"/>
                  </a:outerShdw>
                </a:effectLst>
              </a:rPr>
              <a:t>energy operator</a:t>
            </a:r>
            <a:r>
              <a:rPr lang="en-US" sz="2400" dirty="0">
                <a:solidFill>
                  <a:schemeClr val="tx1"/>
                </a:solidFill>
              </a:rPr>
              <a:t> to detect clicks (</a:t>
            </a:r>
            <a:r>
              <a:rPr lang="en-US" sz="2400" dirty="0" err="1">
                <a:solidFill>
                  <a:schemeClr val="tx1"/>
                </a:solidFill>
                <a:effectLst>
                  <a:outerShdw dir="5400000" sx="0" sy="0" algn="ctr">
                    <a:schemeClr val="tx1"/>
                  </a:outerShdw>
                </a:effectLst>
              </a:rPr>
              <a:t>Kandia</a:t>
            </a:r>
            <a:r>
              <a:rPr lang="en-US" sz="2400" dirty="0">
                <a:solidFill>
                  <a:schemeClr val="tx1"/>
                </a:solidFill>
                <a:effectLst>
                  <a:outerShdw dir="5400000" sx="0" sy="0" algn="ctr">
                    <a:schemeClr val="tx1"/>
                  </a:outerShdw>
                </a:effectLst>
              </a:rPr>
              <a:t> and </a:t>
            </a:r>
            <a:r>
              <a:rPr lang="en-US" sz="2400" dirty="0" err="1">
                <a:solidFill>
                  <a:schemeClr val="tx1"/>
                </a:solidFill>
                <a:effectLst>
                  <a:outerShdw dir="5400000" sx="0" sy="0" algn="ctr">
                    <a:schemeClr val="tx1"/>
                  </a:outerShdw>
                </a:effectLst>
              </a:rPr>
              <a:t>Stylianou</a:t>
            </a:r>
            <a:r>
              <a:rPr lang="en-US" sz="2400" dirty="0">
                <a:solidFill>
                  <a:schemeClr val="tx1"/>
                </a:solidFill>
                <a:effectLst>
                  <a:outerShdw dir="5400000" sx="0" sy="0" algn="ctr">
                    <a:schemeClr val="tx1"/>
                  </a:outerShdw>
                </a:effectLst>
              </a:rPr>
              <a:t>, </a:t>
            </a:r>
            <a:r>
              <a:rPr lang="en-US" sz="2400" dirty="0" smtClean="0">
                <a:solidFill>
                  <a:schemeClr val="tx1"/>
                </a:solidFill>
                <a:effectLst>
                  <a:outerShdw dir="5400000" sx="0" sy="0" algn="ctr">
                    <a:schemeClr val="tx1"/>
                  </a:outerShdw>
                </a:effectLst>
              </a:rPr>
              <a:t>2006</a:t>
            </a:r>
            <a:r>
              <a:rPr lang="en-US" sz="2400" dirty="0" smtClean="0">
                <a:solidFill>
                  <a:schemeClr val="tx1"/>
                </a:solidFill>
              </a:rPr>
              <a:t>)</a:t>
            </a:r>
          </a:p>
          <a:p>
            <a:pPr marL="800100" lvl="1" indent="-342900" algn="l">
              <a:buFont typeface="Arial" panose="020B0604020202020204" pitchFamily="34" charset="0"/>
              <a:buChar char="•"/>
            </a:pPr>
            <a:r>
              <a:rPr lang="en-US" sz="2400" dirty="0" smtClean="0">
                <a:solidFill>
                  <a:schemeClr val="tx1"/>
                </a:solidFill>
                <a:latin typeface="Symbol" panose="05050102010706020507" pitchFamily="18" charset="2"/>
              </a:rPr>
              <a:t>F</a:t>
            </a:r>
            <a:r>
              <a:rPr lang="en-US" sz="2400" dirty="0" smtClean="0">
                <a:solidFill>
                  <a:schemeClr val="tx1"/>
                </a:solidFill>
              </a:rPr>
              <a:t>(x(n))= X</a:t>
            </a:r>
            <a:r>
              <a:rPr lang="en-US" sz="2400" baseline="30000" dirty="0" smtClean="0">
                <a:solidFill>
                  <a:schemeClr val="tx1"/>
                </a:solidFill>
              </a:rPr>
              <a:t>2</a:t>
            </a:r>
            <a:r>
              <a:rPr lang="en-US" sz="2400" dirty="0" smtClean="0">
                <a:solidFill>
                  <a:schemeClr val="tx1"/>
                </a:solidFill>
              </a:rPr>
              <a:t>(n) – X(n+1)X(n-1)</a:t>
            </a:r>
            <a:endParaRPr lang="en-US" sz="2400" dirty="0">
              <a:solidFill>
                <a:schemeClr val="tx1"/>
              </a:solidFill>
            </a:endParaRPr>
          </a:p>
          <a:p>
            <a:pPr marL="342900" indent="-342900" algn="l">
              <a:buFont typeface="Arial" panose="020B0604020202020204" pitchFamily="34" charset="0"/>
              <a:buChar char="•"/>
            </a:pPr>
            <a:r>
              <a:rPr lang="en-US" sz="2400" dirty="0" smtClean="0">
                <a:solidFill>
                  <a:schemeClr val="tx1"/>
                </a:solidFill>
              </a:rPr>
              <a:t>Group clicks into click trains.</a:t>
            </a:r>
          </a:p>
          <a:p>
            <a:pPr marL="342900" indent="-342900" algn="l">
              <a:buFont typeface="Arial" panose="020B0604020202020204" pitchFamily="34" charset="0"/>
              <a:buChar char="•"/>
            </a:pPr>
            <a:endParaRPr lang="en-US" sz="2400" dirty="0">
              <a:solidFill>
                <a:schemeClr val="tx1"/>
              </a:solidFill>
            </a:endParaRPr>
          </a:p>
        </p:txBody>
      </p:sp>
    </p:spTree>
    <p:extLst>
      <p:ext uri="{BB962C8B-B14F-4D97-AF65-F5344CB8AC3E}">
        <p14:creationId xmlns:p14="http://schemas.microsoft.com/office/powerpoint/2010/main" val="138388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Detect Click Trains</a:t>
            </a:r>
            <a:endParaRPr lang="en-US" sz="2800" dirty="0"/>
          </a:p>
        </p:txBody>
      </p:sp>
      <p:sp>
        <p:nvSpPr>
          <p:cNvPr id="3" name="Subtitle 2"/>
          <p:cNvSpPr>
            <a:spLocks noGrp="1"/>
          </p:cNvSpPr>
          <p:nvPr>
            <p:ph type="subTitle" idx="1"/>
          </p:nvPr>
        </p:nvSpPr>
        <p:spPr>
          <a:xfrm>
            <a:off x="533400" y="5029200"/>
            <a:ext cx="8382000" cy="1143000"/>
          </a:xfrm>
        </p:spPr>
        <p:txBody>
          <a:bodyPr>
            <a:normAutofit/>
          </a:bodyPr>
          <a:lstStyle/>
          <a:p>
            <a:pPr algn="l"/>
            <a:r>
              <a:rPr lang="en-US" sz="1800" dirty="0">
                <a:solidFill>
                  <a:schemeClr val="tx1"/>
                </a:solidFill>
              </a:rPr>
              <a:t>Sample spectrogram (using Raven), with time (in seconds) on the x-axis and frequency (in kHz) on the y-axis. The detected click trains are </a:t>
            </a:r>
            <a:r>
              <a:rPr lang="en-US" sz="1800" dirty="0" smtClean="0">
                <a:solidFill>
                  <a:schemeClr val="tx1"/>
                </a:solidFill>
              </a:rPr>
              <a:t>highlighted.</a:t>
            </a:r>
            <a:endParaRPr lang="en-US" sz="1800" dirty="0">
              <a:solidFill>
                <a:schemeClr val="tx1"/>
              </a:solidFill>
            </a:endParaRPr>
          </a:p>
        </p:txBody>
      </p:sp>
      <p:pic>
        <p:nvPicPr>
          <p:cNvPr id="4" name="Picture 3"/>
          <p:cNvPicPr/>
          <p:nvPr/>
        </p:nvPicPr>
        <p:blipFill>
          <a:blip r:embed="rId5">
            <a:extLst>
              <a:ext uri="{28A0092B-C50C-407E-A947-70E740481C1C}">
                <a14:useLocalDpi xmlns:a14="http://schemas.microsoft.com/office/drawing/2010/main" val="0"/>
              </a:ext>
            </a:extLst>
          </a:blip>
          <a:stretch>
            <a:fillRect/>
          </a:stretch>
        </p:blipFill>
        <p:spPr>
          <a:xfrm>
            <a:off x="342900" y="1447800"/>
            <a:ext cx="8305800" cy="2895600"/>
          </a:xfrm>
          <a:prstGeom prst="rect">
            <a:avLst/>
          </a:prstGeom>
        </p:spPr>
      </p:pic>
      <p:pic>
        <p:nvPicPr>
          <p:cNvPr id="5" name="CF1E0000_part23_Clicks_SlowedByX4.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15200" y="5715000"/>
            <a:ext cx="609600" cy="609600"/>
          </a:xfrm>
          <a:prstGeom prst="rect">
            <a:avLst/>
          </a:prstGeom>
        </p:spPr>
      </p:pic>
    </p:spTree>
    <p:extLst>
      <p:ext uri="{BB962C8B-B14F-4D97-AF65-F5344CB8AC3E}">
        <p14:creationId xmlns:p14="http://schemas.microsoft.com/office/powerpoint/2010/main" val="3796192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75" y="838200"/>
            <a:ext cx="7184571"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ubtitle 2"/>
          <p:cNvSpPr txBox="1">
            <a:spLocks/>
          </p:cNvSpPr>
          <p:nvPr/>
        </p:nvSpPr>
        <p:spPr>
          <a:xfrm>
            <a:off x="665672" y="914400"/>
            <a:ext cx="8458200" cy="2286000"/>
          </a:xfrm>
          <a:prstGeom prst="rect">
            <a:avLst/>
          </a:prstGeom>
          <a:solidFill>
            <a:schemeClr val="bg1"/>
          </a:solidFill>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US" sz="1800" dirty="0">
              <a:solidFill>
                <a:schemeClr val="tx1"/>
              </a:solidFill>
            </a:endParaRPr>
          </a:p>
        </p:txBody>
      </p:sp>
      <p:sp>
        <p:nvSpPr>
          <p:cNvPr id="6" name="TextBox 5"/>
          <p:cNvSpPr txBox="1"/>
          <p:nvPr/>
        </p:nvSpPr>
        <p:spPr>
          <a:xfrm>
            <a:off x="902075" y="6134100"/>
            <a:ext cx="7239000" cy="381000"/>
          </a:xfrm>
          <a:prstGeom prst="rect">
            <a:avLst/>
          </a:prstGeom>
          <a:noFill/>
        </p:spPr>
        <p:txBody>
          <a:bodyPr wrap="square" rtlCol="0">
            <a:spAutoFit/>
          </a:bodyPr>
          <a:lstStyle/>
          <a:p>
            <a:r>
              <a:rPr lang="en-US" dirty="0" smtClean="0"/>
              <a:t>From </a:t>
            </a:r>
            <a:r>
              <a:rPr lang="en-US" dirty="0" err="1" smtClean="0"/>
              <a:t>Branstetter</a:t>
            </a:r>
            <a:r>
              <a:rPr lang="en-US" dirty="0" smtClean="0"/>
              <a:t> et al. their Figure 2</a:t>
            </a:r>
            <a:endParaRPr lang="en-US" dirty="0"/>
          </a:p>
        </p:txBody>
      </p:sp>
      <p:sp>
        <p:nvSpPr>
          <p:cNvPr id="8" name="TextBox 7"/>
          <p:cNvSpPr txBox="1"/>
          <p:nvPr/>
        </p:nvSpPr>
        <p:spPr>
          <a:xfrm>
            <a:off x="874758" y="1261408"/>
            <a:ext cx="804064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Process the sound with a </a:t>
            </a:r>
            <a:r>
              <a:rPr lang="en-US" sz="2400" dirty="0" err="1" smtClean="0"/>
              <a:t>gammatone</a:t>
            </a:r>
            <a:r>
              <a:rPr lang="en-US" sz="2400" dirty="0" smtClean="0"/>
              <a:t> filter bank </a:t>
            </a:r>
          </a:p>
          <a:p>
            <a:pPr marL="285750" indent="-285750">
              <a:buFont typeface="Arial" panose="020B0604020202020204" pitchFamily="34" charset="0"/>
              <a:buChar char="•"/>
            </a:pPr>
            <a:r>
              <a:rPr lang="en-US" sz="2400" dirty="0" smtClean="0"/>
              <a:t>Look for covariance between certain bands (after demodulating to a common “base” band).</a:t>
            </a:r>
          </a:p>
          <a:p>
            <a:pPr marL="285750" indent="-285750">
              <a:buFont typeface="Arial" panose="020B0604020202020204" pitchFamily="34" charset="0"/>
              <a:buChar char="•"/>
            </a:pPr>
            <a:r>
              <a:rPr lang="en-US" sz="2400" dirty="0" smtClean="0"/>
              <a:t>If the covariance </a:t>
            </a:r>
            <a:r>
              <a:rPr lang="en-US" sz="2400" dirty="0"/>
              <a:t>between certain bands is </a:t>
            </a:r>
            <a:r>
              <a:rPr lang="en-US" sz="2400" dirty="0" smtClean="0"/>
              <a:t>above a threshold, we have detected our signal.</a:t>
            </a:r>
            <a:endParaRPr lang="en-US" sz="2400" dirty="0"/>
          </a:p>
        </p:txBody>
      </p:sp>
      <p:sp>
        <p:nvSpPr>
          <p:cNvPr id="2" name="Title 1"/>
          <p:cNvSpPr>
            <a:spLocks noGrp="1"/>
          </p:cNvSpPr>
          <p:nvPr>
            <p:ph type="ctrTitle"/>
          </p:nvPr>
        </p:nvSpPr>
        <p:spPr>
          <a:xfrm>
            <a:off x="685800" y="228600"/>
            <a:ext cx="7772400" cy="838200"/>
          </a:xfrm>
          <a:solidFill>
            <a:schemeClr val="bg1"/>
          </a:solidFill>
        </p:spPr>
        <p:txBody>
          <a:bodyPr>
            <a:normAutofit fontScale="90000"/>
          </a:bodyPr>
          <a:lstStyle/>
          <a:p>
            <a:r>
              <a:rPr lang="en-US" sz="2800" dirty="0" smtClean="0"/>
              <a:t>Detect low-frequency vocalizations</a:t>
            </a:r>
            <a:br>
              <a:rPr lang="en-US" sz="2800" dirty="0" smtClean="0"/>
            </a:br>
            <a:r>
              <a:rPr lang="en-US" sz="2800" dirty="0" smtClean="0"/>
              <a:t>(“Sub-band synchronicity”)</a:t>
            </a:r>
            <a:endParaRPr lang="en-US" sz="2800" dirty="0"/>
          </a:p>
        </p:txBody>
      </p:sp>
    </p:spTree>
    <p:extLst>
      <p:ext uri="{BB962C8B-B14F-4D97-AF65-F5344CB8AC3E}">
        <p14:creationId xmlns:p14="http://schemas.microsoft.com/office/powerpoint/2010/main" val="771774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665672" y="914400"/>
            <a:ext cx="8458200" cy="2286000"/>
          </a:xfrm>
          <a:prstGeom prst="rect">
            <a:avLst/>
          </a:prstGeom>
          <a:solidFill>
            <a:schemeClr val="bg1"/>
          </a:solidFill>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US" sz="1800" dirty="0">
              <a:solidFill>
                <a:schemeClr val="tx1"/>
              </a:solidFill>
            </a:endParaRPr>
          </a:p>
        </p:txBody>
      </p:sp>
      <p:sp>
        <p:nvSpPr>
          <p:cNvPr id="2" name="Title 1"/>
          <p:cNvSpPr>
            <a:spLocks noGrp="1"/>
          </p:cNvSpPr>
          <p:nvPr>
            <p:ph type="ctrTitle"/>
          </p:nvPr>
        </p:nvSpPr>
        <p:spPr>
          <a:xfrm>
            <a:off x="685800" y="228600"/>
            <a:ext cx="7772400" cy="838200"/>
          </a:xfrm>
          <a:solidFill>
            <a:schemeClr val="bg1"/>
          </a:solidFill>
        </p:spPr>
        <p:txBody>
          <a:bodyPr>
            <a:normAutofit fontScale="90000"/>
          </a:bodyPr>
          <a:lstStyle/>
          <a:p>
            <a:r>
              <a:rPr lang="en-US" sz="2800" dirty="0" smtClean="0"/>
              <a:t>Detect low-frequency vocalizations</a:t>
            </a:r>
            <a:br>
              <a:rPr lang="en-US" sz="2800" dirty="0" smtClean="0"/>
            </a:br>
            <a:r>
              <a:rPr lang="en-US" sz="2800" dirty="0" smtClean="0"/>
              <a:t>(“Sub-band synchronicity”)</a:t>
            </a:r>
            <a:endParaRPr lang="en-US" sz="2800" dirty="0"/>
          </a:p>
        </p:txBody>
      </p:sp>
      <p:sp>
        <p:nvSpPr>
          <p:cNvPr id="10" name="TextBox 9"/>
          <p:cNvSpPr txBox="1"/>
          <p:nvPr/>
        </p:nvSpPr>
        <p:spPr>
          <a:xfrm>
            <a:off x="692988" y="5867400"/>
            <a:ext cx="8298611" cy="646331"/>
          </a:xfrm>
          <a:prstGeom prst="rect">
            <a:avLst/>
          </a:prstGeom>
          <a:noFill/>
        </p:spPr>
        <p:txBody>
          <a:bodyPr wrap="square" rtlCol="0">
            <a:spAutoFit/>
          </a:bodyPr>
          <a:lstStyle/>
          <a:p>
            <a:r>
              <a:rPr lang="en-US" dirty="0" smtClean="0"/>
              <a:t>After finding some cross-correlation between the sub-bands, here are some signals I detected using this approach </a:t>
            </a:r>
            <a:r>
              <a:rPr lang="en-US" dirty="0"/>
              <a:t>o</a:t>
            </a:r>
            <a:r>
              <a:rPr lang="en-US" dirty="0" smtClean="0"/>
              <a:t>n another data set (Blue whales off the coast of Chile.)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8330"/>
            <a:ext cx="9144000" cy="4281340"/>
          </a:xfrm>
          <a:prstGeom prst="rect">
            <a:avLst/>
          </a:prstGeom>
        </p:spPr>
      </p:pic>
    </p:spTree>
    <p:extLst>
      <p:ext uri="{BB962C8B-B14F-4D97-AF65-F5344CB8AC3E}">
        <p14:creationId xmlns:p14="http://schemas.microsoft.com/office/powerpoint/2010/main" val="41134359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Classification</a:t>
            </a:r>
            <a:endParaRPr lang="en-US" sz="2800" dirty="0"/>
          </a:p>
        </p:txBody>
      </p:sp>
      <p:sp>
        <p:nvSpPr>
          <p:cNvPr id="3" name="Subtitle 2"/>
          <p:cNvSpPr>
            <a:spLocks noGrp="1"/>
          </p:cNvSpPr>
          <p:nvPr>
            <p:ph type="subTitle" idx="1"/>
          </p:nvPr>
        </p:nvSpPr>
        <p:spPr>
          <a:xfrm>
            <a:off x="533400" y="5867400"/>
            <a:ext cx="8382000" cy="1143000"/>
          </a:xfrm>
        </p:spPr>
        <p:txBody>
          <a:bodyPr>
            <a:normAutofit/>
          </a:bodyPr>
          <a:lstStyle/>
          <a:p>
            <a:pPr algn="l"/>
            <a:r>
              <a:rPr lang="en-US" sz="1800" dirty="0" smtClean="0">
                <a:solidFill>
                  <a:schemeClr val="tx1"/>
                </a:solidFill>
              </a:rPr>
              <a:t>I currently have too many false alarms—confusing clicks with ship noise. So, I am working on classifying click trains based upon the set of 9 features documented in this article by </a:t>
            </a:r>
            <a:r>
              <a:rPr lang="en-US" sz="1800" dirty="0" err="1" smtClean="0">
                <a:solidFill>
                  <a:schemeClr val="tx1"/>
                </a:solidFill>
              </a:rPr>
              <a:t>Zaugg</a:t>
            </a:r>
            <a:r>
              <a:rPr lang="en-US" sz="1800" dirty="0" smtClean="0">
                <a:solidFill>
                  <a:schemeClr val="tx1"/>
                </a:solidFill>
              </a:rPr>
              <a:t> et al.</a:t>
            </a:r>
            <a:endParaRPr lang="en-US" sz="1800" dirty="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64" y="762000"/>
            <a:ext cx="9351764"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182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Outline</a:t>
            </a:r>
            <a:endParaRPr lang="en-US" sz="2800" dirty="0"/>
          </a:p>
        </p:txBody>
      </p:sp>
      <p:sp>
        <p:nvSpPr>
          <p:cNvPr id="3" name="Subtitle 2"/>
          <p:cNvSpPr>
            <a:spLocks noGrp="1"/>
          </p:cNvSpPr>
          <p:nvPr>
            <p:ph type="subTitle" idx="1"/>
          </p:nvPr>
        </p:nvSpPr>
        <p:spPr>
          <a:xfrm>
            <a:off x="914400" y="914400"/>
            <a:ext cx="7467600" cy="5181600"/>
          </a:xfrm>
        </p:spPr>
        <p:txBody>
          <a:bodyPr>
            <a:normAutofit/>
          </a:bodyPr>
          <a:lstStyle/>
          <a:p>
            <a:pPr marL="514350" indent="-514350" algn="l">
              <a:buAutoNum type="romanUcPeriod"/>
            </a:pPr>
            <a:r>
              <a:rPr lang="en-US" sz="1900" dirty="0" smtClean="0">
                <a:solidFill>
                  <a:schemeClr val="tx1"/>
                </a:solidFill>
              </a:rPr>
              <a:t>Introduction</a:t>
            </a:r>
          </a:p>
          <a:p>
            <a:pPr marL="514350" indent="-514350" algn="l">
              <a:buAutoNum type="romanUcPeriod"/>
            </a:pPr>
            <a:r>
              <a:rPr lang="en-US" sz="1900" dirty="0" smtClean="0">
                <a:solidFill>
                  <a:schemeClr val="tx1"/>
                </a:solidFill>
              </a:rPr>
              <a:t>Background Noise</a:t>
            </a:r>
          </a:p>
          <a:p>
            <a:pPr marL="514350" indent="-514350" algn="l">
              <a:buAutoNum type="romanUcPeriod"/>
            </a:pPr>
            <a:r>
              <a:rPr lang="en-US" sz="1900" dirty="0" smtClean="0">
                <a:solidFill>
                  <a:schemeClr val="tx1"/>
                </a:solidFill>
              </a:rPr>
              <a:t>Signals of Interest</a:t>
            </a:r>
          </a:p>
          <a:p>
            <a:pPr marL="971550" lvl="1" indent="-514350" algn="l">
              <a:buFont typeface="+mj-lt"/>
              <a:buAutoNum type="alphaLcPeriod"/>
            </a:pPr>
            <a:r>
              <a:rPr lang="en-US" sz="1900" dirty="0" smtClean="0">
                <a:solidFill>
                  <a:schemeClr val="tx1"/>
                </a:solidFill>
              </a:rPr>
              <a:t>Whistles</a:t>
            </a:r>
          </a:p>
          <a:p>
            <a:pPr marL="971550" lvl="1" indent="-514350" algn="l">
              <a:buFont typeface="+mj-lt"/>
              <a:buAutoNum type="alphaLcPeriod"/>
            </a:pPr>
            <a:r>
              <a:rPr lang="en-US" sz="1900" dirty="0" smtClean="0">
                <a:solidFill>
                  <a:schemeClr val="tx1"/>
                </a:solidFill>
              </a:rPr>
              <a:t>Echolocation Clicks</a:t>
            </a:r>
          </a:p>
          <a:p>
            <a:pPr marL="971550" lvl="1" indent="-514350" algn="l">
              <a:buFont typeface="+mj-lt"/>
              <a:buAutoNum type="alphaLcPeriod"/>
            </a:pPr>
            <a:r>
              <a:rPr lang="en-US" sz="1900" dirty="0" smtClean="0">
                <a:solidFill>
                  <a:schemeClr val="tx1"/>
                </a:solidFill>
              </a:rPr>
              <a:t>Low-frequency signals</a:t>
            </a:r>
          </a:p>
          <a:p>
            <a:pPr marL="514350" indent="-514350" algn="l">
              <a:buAutoNum type="romanUcPeriod"/>
            </a:pPr>
            <a:r>
              <a:rPr lang="en-US" sz="1900" dirty="0" smtClean="0">
                <a:solidFill>
                  <a:schemeClr val="tx1"/>
                </a:solidFill>
              </a:rPr>
              <a:t>Data Processing Overview</a:t>
            </a:r>
            <a:endParaRPr lang="en-US" sz="1900" dirty="0">
              <a:solidFill>
                <a:schemeClr val="tx1"/>
              </a:solidFill>
            </a:endParaRPr>
          </a:p>
          <a:p>
            <a:pPr marL="514350" indent="-514350" algn="l">
              <a:buAutoNum type="romanUcPeriod"/>
            </a:pPr>
            <a:r>
              <a:rPr lang="en-US" sz="1900" dirty="0" smtClean="0">
                <a:solidFill>
                  <a:schemeClr val="tx1"/>
                </a:solidFill>
              </a:rPr>
              <a:t>Detection</a:t>
            </a:r>
          </a:p>
          <a:p>
            <a:pPr marL="514350" indent="-514350" algn="l">
              <a:buAutoNum type="romanUcPeriod"/>
            </a:pPr>
            <a:r>
              <a:rPr lang="en-US" sz="1900" dirty="0" smtClean="0">
                <a:solidFill>
                  <a:schemeClr val="tx1"/>
                </a:solidFill>
              </a:rPr>
              <a:t>Classification</a:t>
            </a:r>
          </a:p>
          <a:p>
            <a:pPr marL="971550" lvl="1" indent="-514350" algn="l">
              <a:buFont typeface="+mj-lt"/>
              <a:buAutoNum type="alphaLcPeriod"/>
            </a:pPr>
            <a:r>
              <a:rPr lang="en-US" sz="1900" dirty="0" smtClean="0">
                <a:solidFill>
                  <a:schemeClr val="tx1"/>
                </a:solidFill>
              </a:rPr>
              <a:t>Approach</a:t>
            </a:r>
          </a:p>
          <a:p>
            <a:pPr marL="971550" lvl="1" indent="-514350" algn="l">
              <a:buFont typeface="+mj-lt"/>
              <a:buAutoNum type="alphaLcPeriod"/>
            </a:pPr>
            <a:r>
              <a:rPr lang="en-US" sz="1900" dirty="0" smtClean="0">
                <a:solidFill>
                  <a:schemeClr val="tx1"/>
                </a:solidFill>
              </a:rPr>
              <a:t>Example from previous project</a:t>
            </a:r>
          </a:p>
          <a:p>
            <a:pPr marL="514350" indent="-514350" algn="l">
              <a:buAutoNum type="romanUcPeriod"/>
            </a:pPr>
            <a:r>
              <a:rPr lang="en-US" sz="1900" dirty="0" smtClean="0">
                <a:solidFill>
                  <a:schemeClr val="tx1"/>
                </a:solidFill>
              </a:rPr>
              <a:t>Correlating Detections to Oceanographic Features</a:t>
            </a:r>
          </a:p>
          <a:p>
            <a:pPr marL="971550" lvl="1" indent="-514350" algn="l">
              <a:buFont typeface="+mj-lt"/>
              <a:buAutoNum type="alphaLcPeriod"/>
            </a:pPr>
            <a:r>
              <a:rPr lang="en-US" sz="1900" dirty="0" smtClean="0">
                <a:solidFill>
                  <a:schemeClr val="tx1"/>
                </a:solidFill>
              </a:rPr>
              <a:t>Using a statistical approach (K-S test)</a:t>
            </a:r>
          </a:p>
          <a:p>
            <a:pPr marL="971550" lvl="1" indent="-514350" algn="l">
              <a:buFont typeface="+mj-lt"/>
              <a:buAutoNum type="alphaLcPeriod"/>
            </a:pPr>
            <a:r>
              <a:rPr lang="en-US" sz="1900" dirty="0" smtClean="0">
                <a:solidFill>
                  <a:schemeClr val="tx1"/>
                </a:solidFill>
              </a:rPr>
              <a:t>Using insight into the physical processes</a:t>
            </a:r>
          </a:p>
          <a:p>
            <a:pPr marL="971550" lvl="1" indent="-514350" algn="l">
              <a:buAutoNum type="alphaLcPeriod"/>
            </a:pPr>
            <a:endParaRPr lang="en-US" sz="2000" dirty="0" smtClean="0">
              <a:solidFill>
                <a:schemeClr val="tx1"/>
              </a:solidFill>
            </a:endParaRPr>
          </a:p>
          <a:p>
            <a:pPr algn="l"/>
            <a:endParaRPr lang="en-US" sz="2000" dirty="0">
              <a:solidFill>
                <a:schemeClr val="tx1"/>
              </a:solidFill>
            </a:endParaRPr>
          </a:p>
        </p:txBody>
      </p:sp>
    </p:spTree>
    <p:extLst>
      <p:ext uri="{BB962C8B-B14F-4D97-AF65-F5344CB8AC3E}">
        <p14:creationId xmlns:p14="http://schemas.microsoft.com/office/powerpoint/2010/main" val="1447344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Classification Example (Another Project)</a:t>
            </a:r>
            <a:endParaRPr lang="en-US" sz="2800" dirty="0"/>
          </a:p>
        </p:txBody>
      </p:sp>
      <p:sp>
        <p:nvSpPr>
          <p:cNvPr id="3" name="Subtitle 2"/>
          <p:cNvSpPr>
            <a:spLocks noGrp="1"/>
          </p:cNvSpPr>
          <p:nvPr>
            <p:ph type="subTitle" idx="1"/>
          </p:nvPr>
        </p:nvSpPr>
        <p:spPr>
          <a:xfrm>
            <a:off x="381000" y="5029200"/>
            <a:ext cx="8458200" cy="1524000"/>
          </a:xfrm>
        </p:spPr>
        <p:txBody>
          <a:bodyPr>
            <a:normAutofit/>
          </a:bodyPr>
          <a:lstStyle/>
          <a:p>
            <a:pPr algn="l"/>
            <a:r>
              <a:rPr lang="en-US" sz="1800" dirty="0" smtClean="0">
                <a:solidFill>
                  <a:schemeClr val="tx1"/>
                </a:solidFill>
              </a:rPr>
              <a:t>ds </a:t>
            </a:r>
            <a:r>
              <a:rPr lang="en-US" sz="1800" dirty="0">
                <a:solidFill>
                  <a:schemeClr val="tx1"/>
                </a:solidFill>
              </a:rPr>
              <a:t>= </a:t>
            </a:r>
            <a:r>
              <a:rPr lang="en-US" sz="1800" dirty="0" err="1" smtClean="0">
                <a:solidFill>
                  <a:schemeClr val="tx1"/>
                </a:solidFill>
              </a:rPr>
              <a:t>prtDataSetClass</a:t>
            </a:r>
            <a:r>
              <a:rPr lang="en-US" sz="1800" dirty="0" smtClean="0">
                <a:solidFill>
                  <a:schemeClr val="tx1"/>
                </a:solidFill>
              </a:rPr>
              <a:t>(</a:t>
            </a:r>
            <a:r>
              <a:rPr lang="en-US" sz="1800" dirty="0" err="1" smtClean="0">
                <a:solidFill>
                  <a:schemeClr val="tx1"/>
                </a:solidFill>
              </a:rPr>
              <a:t>feature_Array</a:t>
            </a:r>
            <a:r>
              <a:rPr lang="en-US" sz="1800" dirty="0" smtClean="0">
                <a:solidFill>
                  <a:schemeClr val="tx1"/>
                </a:solidFill>
              </a:rPr>
              <a:t>, </a:t>
            </a:r>
            <a:r>
              <a:rPr lang="en-US" sz="1800" dirty="0" err="1" smtClean="0">
                <a:solidFill>
                  <a:schemeClr val="tx1"/>
                </a:solidFill>
              </a:rPr>
              <a:t>label_Array</a:t>
            </a:r>
            <a:r>
              <a:rPr lang="en-US" sz="1800" dirty="0" smtClean="0">
                <a:solidFill>
                  <a:schemeClr val="tx1"/>
                </a:solidFill>
              </a:rPr>
              <a:t>);</a:t>
            </a:r>
          </a:p>
          <a:p>
            <a:pPr algn="l"/>
            <a:r>
              <a:rPr lang="en-US" sz="1800" dirty="0" smtClean="0">
                <a:solidFill>
                  <a:schemeClr val="tx1"/>
                </a:solidFill>
              </a:rPr>
              <a:t>classifier </a:t>
            </a:r>
            <a:r>
              <a:rPr lang="en-US" sz="1800" dirty="0">
                <a:solidFill>
                  <a:schemeClr val="tx1"/>
                </a:solidFill>
              </a:rPr>
              <a:t>= </a:t>
            </a:r>
            <a:r>
              <a:rPr lang="en-US" sz="1800" dirty="0" err="1">
                <a:solidFill>
                  <a:schemeClr val="tx1"/>
                </a:solidFill>
              </a:rPr>
              <a:t>prtClassMatlabTreeBagger</a:t>
            </a:r>
            <a:r>
              <a:rPr lang="en-US" sz="1800" dirty="0">
                <a:solidFill>
                  <a:schemeClr val="tx1"/>
                </a:solidFill>
              </a:rPr>
              <a:t>;			% Instantiate a classifier</a:t>
            </a:r>
          </a:p>
          <a:p>
            <a:pPr algn="l"/>
            <a:r>
              <a:rPr lang="en-US" sz="1800" dirty="0" err="1">
                <a:solidFill>
                  <a:schemeClr val="tx1"/>
                </a:solidFill>
              </a:rPr>
              <a:t>trainedClassifier</a:t>
            </a:r>
            <a:r>
              <a:rPr lang="en-US" sz="1800" dirty="0">
                <a:solidFill>
                  <a:schemeClr val="tx1"/>
                </a:solidFill>
              </a:rPr>
              <a:t> = </a:t>
            </a:r>
            <a:r>
              <a:rPr lang="en-US" sz="1800" dirty="0" err="1">
                <a:solidFill>
                  <a:schemeClr val="tx1"/>
                </a:solidFill>
              </a:rPr>
              <a:t>classifier.train</a:t>
            </a:r>
            <a:r>
              <a:rPr lang="en-US" sz="1800" dirty="0">
                <a:solidFill>
                  <a:schemeClr val="tx1"/>
                </a:solidFill>
              </a:rPr>
              <a:t>(ds);			% Train classifier</a:t>
            </a:r>
          </a:p>
          <a:p>
            <a:pPr algn="l"/>
            <a:endParaRPr lang="en-US"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06803"/>
            <a:ext cx="5181600" cy="33426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752600"/>
            <a:ext cx="3886200" cy="2914650"/>
          </a:xfrm>
          <a:prstGeom prst="rect">
            <a:avLst/>
          </a:prstGeom>
        </p:spPr>
      </p:pic>
    </p:spTree>
    <p:extLst>
      <p:ext uri="{BB962C8B-B14F-4D97-AF65-F5344CB8AC3E}">
        <p14:creationId xmlns:p14="http://schemas.microsoft.com/office/powerpoint/2010/main" val="3902579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pPr marL="514350" indent="-514350"/>
            <a:r>
              <a:rPr lang="en-US" sz="2800" dirty="0" smtClean="0">
                <a:solidFill>
                  <a:schemeClr val="tx1"/>
                </a:solidFill>
              </a:rPr>
              <a:t>Correlating Detections to Oceanographic Features</a:t>
            </a:r>
          </a:p>
        </p:txBody>
      </p:sp>
      <p:sp>
        <p:nvSpPr>
          <p:cNvPr id="3" name="Subtitle 2"/>
          <p:cNvSpPr>
            <a:spLocks noGrp="1"/>
          </p:cNvSpPr>
          <p:nvPr>
            <p:ph type="subTitle" idx="1"/>
          </p:nvPr>
        </p:nvSpPr>
        <p:spPr>
          <a:xfrm>
            <a:off x="685800" y="5562600"/>
            <a:ext cx="8001000" cy="1295400"/>
          </a:xfrm>
        </p:spPr>
        <p:txBody>
          <a:bodyPr>
            <a:noAutofit/>
          </a:bodyPr>
          <a:lstStyle/>
          <a:p>
            <a:pPr algn="l"/>
            <a:r>
              <a:rPr lang="en-US" sz="1600" dirty="0">
                <a:solidFill>
                  <a:schemeClr val="tx1"/>
                </a:solidFill>
              </a:rPr>
              <a:t>Time series of the vocalization metric and oceanographic variables, zooming in on the period from January 22, 2015 to April 1, 2015. The top panel </a:t>
            </a:r>
            <a:r>
              <a:rPr lang="en-US" sz="1600" dirty="0" smtClean="0">
                <a:solidFill>
                  <a:schemeClr val="tx1"/>
                </a:solidFill>
              </a:rPr>
              <a:t>a </a:t>
            </a:r>
            <a:r>
              <a:rPr lang="en-US" sz="1600" dirty="0">
                <a:solidFill>
                  <a:schemeClr val="tx1"/>
                </a:solidFill>
              </a:rPr>
              <a:t>time series of the vocalization metric. The third panel shows a time series of the bottom temperature at the mooring.</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57200" y="838200"/>
            <a:ext cx="8077200" cy="4724400"/>
          </a:xfrm>
          <a:prstGeom prst="rect">
            <a:avLst/>
          </a:prstGeom>
        </p:spPr>
      </p:pic>
    </p:spTree>
    <p:extLst>
      <p:ext uri="{BB962C8B-B14F-4D97-AF65-F5344CB8AC3E}">
        <p14:creationId xmlns:p14="http://schemas.microsoft.com/office/powerpoint/2010/main" val="408140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pPr marL="514350" indent="-514350"/>
            <a:r>
              <a:rPr lang="en-US" sz="2800" dirty="0" smtClean="0">
                <a:solidFill>
                  <a:schemeClr val="tx1"/>
                </a:solidFill>
              </a:rPr>
              <a:t>Correlating Detections to Oceanographic Features</a:t>
            </a:r>
          </a:p>
        </p:txBody>
      </p:sp>
      <p:sp>
        <p:nvSpPr>
          <p:cNvPr id="3" name="Subtitle 2"/>
          <p:cNvSpPr>
            <a:spLocks noGrp="1"/>
          </p:cNvSpPr>
          <p:nvPr>
            <p:ph type="subTitle" idx="1"/>
          </p:nvPr>
        </p:nvSpPr>
        <p:spPr>
          <a:xfrm>
            <a:off x="304800" y="1447800"/>
            <a:ext cx="8534400" cy="2133600"/>
          </a:xfrm>
        </p:spPr>
        <p:txBody>
          <a:bodyPr>
            <a:noAutofit/>
          </a:bodyPr>
          <a:lstStyle/>
          <a:p>
            <a:pPr algn="l"/>
            <a:r>
              <a:rPr lang="en-US" sz="2400" dirty="0" smtClean="0">
                <a:solidFill>
                  <a:schemeClr val="tx1"/>
                </a:solidFill>
              </a:rPr>
              <a:t>The temperature and salinity data are segmented into two sets:</a:t>
            </a:r>
          </a:p>
          <a:p>
            <a:pPr marL="342900" indent="-342900" algn="l">
              <a:buAutoNum type="alphaLcParenR"/>
            </a:pPr>
            <a:r>
              <a:rPr lang="en-US" sz="1800" dirty="0" smtClean="0">
                <a:solidFill>
                  <a:schemeClr val="tx1"/>
                </a:solidFill>
              </a:rPr>
              <a:t>The values acquired when the vocalization metric (for whistles) is above a threshold.</a:t>
            </a:r>
          </a:p>
          <a:p>
            <a:pPr marL="342900" indent="-342900" algn="l">
              <a:buFont typeface="Arial" panose="020B0604020202020204" pitchFamily="34" charset="0"/>
              <a:buAutoNum type="alphaLcParenR"/>
            </a:pPr>
            <a:r>
              <a:rPr lang="en-US" sz="1800" dirty="0">
                <a:solidFill>
                  <a:schemeClr val="tx1"/>
                </a:solidFill>
              </a:rPr>
              <a:t>The values acquired when the vocalization metric (for whistles) is </a:t>
            </a:r>
            <a:r>
              <a:rPr lang="en-US" sz="1800" dirty="0" smtClean="0">
                <a:solidFill>
                  <a:schemeClr val="tx1"/>
                </a:solidFill>
              </a:rPr>
              <a:t>below </a:t>
            </a:r>
            <a:r>
              <a:rPr lang="en-US" sz="1800" dirty="0">
                <a:solidFill>
                  <a:schemeClr val="tx1"/>
                </a:solidFill>
              </a:rPr>
              <a:t>a threshold.</a:t>
            </a:r>
          </a:p>
          <a:p>
            <a:pPr algn="l"/>
            <a:endParaRPr lang="en-US" sz="1800" b="1" dirty="0" smtClean="0">
              <a:solidFill>
                <a:schemeClr val="tx1"/>
              </a:solidFill>
            </a:endParaRPr>
          </a:p>
          <a:p>
            <a:pPr marL="342900" indent="-342900" algn="l">
              <a:buAutoNum type="alphaLcParenR"/>
            </a:pPr>
            <a:endParaRPr lang="en-US" sz="1600" dirty="0">
              <a:solidFill>
                <a:schemeClr val="tx1"/>
              </a:solidFill>
            </a:endParaRPr>
          </a:p>
        </p:txBody>
      </p:sp>
    </p:spTree>
    <p:extLst>
      <p:ext uri="{BB962C8B-B14F-4D97-AF65-F5344CB8AC3E}">
        <p14:creationId xmlns:p14="http://schemas.microsoft.com/office/powerpoint/2010/main" val="18290769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457200" y="5638800"/>
            <a:ext cx="8229600" cy="838200"/>
          </a:xfrm>
        </p:spPr>
        <p:txBody>
          <a:bodyPr>
            <a:noAutofit/>
          </a:bodyPr>
          <a:lstStyle/>
          <a:p>
            <a:pPr algn="l"/>
            <a:r>
              <a:rPr lang="en-US" sz="1600" dirty="0">
                <a:solidFill>
                  <a:schemeClr val="tx1"/>
                </a:solidFill>
              </a:rPr>
              <a:t>PDF and CDF of bottom temperature for the winter of 2015. The “high vocalization” subset is in red. The “low vocalization” subset is in blue</a:t>
            </a:r>
            <a:r>
              <a:rPr lang="en-US" sz="1600" dirty="0" smtClean="0">
                <a:solidFill>
                  <a:schemeClr val="tx1"/>
                </a:solidFill>
              </a:rPr>
              <a:t>. The K-S test shows that these two CDFs are statistically different.</a:t>
            </a:r>
            <a:endParaRPr lang="en-US" sz="1600" dirty="0">
              <a:solidFill>
                <a:schemeClr val="tx1"/>
              </a:solidFil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81000" y="1143000"/>
            <a:ext cx="8458200" cy="4114800"/>
          </a:xfrm>
          <a:prstGeom prst="rect">
            <a:avLst/>
          </a:prstGeom>
        </p:spPr>
      </p:pic>
    </p:spTree>
    <p:extLst>
      <p:ext uri="{BB962C8B-B14F-4D97-AF65-F5344CB8AC3E}">
        <p14:creationId xmlns:p14="http://schemas.microsoft.com/office/powerpoint/2010/main" val="740390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90600" y="838201"/>
            <a:ext cx="6934200" cy="5181599"/>
          </a:xfrm>
          <a:prstGeom prst="rect">
            <a:avLst/>
          </a:prstGeom>
        </p:spPr>
      </p:pic>
      <p:sp>
        <p:nvSpPr>
          <p:cNvPr id="5" name="5-Point Star 4"/>
          <p:cNvSpPr/>
          <p:nvPr/>
        </p:nvSpPr>
        <p:spPr>
          <a:xfrm>
            <a:off x="4953000" y="3205162"/>
            <a:ext cx="228600" cy="223838"/>
          </a:xfrm>
          <a:prstGeom prst="star5">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Subtitle 2"/>
          <p:cNvSpPr>
            <a:spLocks noGrp="1"/>
          </p:cNvSpPr>
          <p:nvPr>
            <p:ph type="subTitle" idx="1"/>
          </p:nvPr>
        </p:nvSpPr>
        <p:spPr>
          <a:xfrm>
            <a:off x="533400" y="5867400"/>
            <a:ext cx="6629400" cy="990600"/>
          </a:xfrm>
        </p:spPr>
        <p:txBody>
          <a:bodyPr>
            <a:noAutofit/>
          </a:bodyPr>
          <a:lstStyle/>
          <a:p>
            <a:pPr algn="l"/>
            <a:r>
              <a:rPr lang="en-US" sz="1600" dirty="0">
                <a:solidFill>
                  <a:schemeClr val="tx1"/>
                </a:solidFill>
              </a:rPr>
              <a:t>Satellite image </a:t>
            </a:r>
            <a:r>
              <a:rPr lang="en-US" sz="1600" dirty="0" smtClean="0">
                <a:solidFill>
                  <a:schemeClr val="tx1"/>
                </a:solidFill>
              </a:rPr>
              <a:t>of </a:t>
            </a:r>
            <a:r>
              <a:rPr lang="en-US" sz="1600" dirty="0">
                <a:solidFill>
                  <a:schemeClr val="tx1"/>
                </a:solidFill>
              </a:rPr>
              <a:t>sea surface temperature (SST) </a:t>
            </a:r>
            <a:r>
              <a:rPr lang="en-US" sz="1600" dirty="0" smtClean="0">
                <a:solidFill>
                  <a:schemeClr val="tx1"/>
                </a:solidFill>
              </a:rPr>
              <a:t>near Cape </a:t>
            </a:r>
            <a:r>
              <a:rPr lang="en-US" sz="1600" dirty="0">
                <a:solidFill>
                  <a:schemeClr val="tx1"/>
                </a:solidFill>
              </a:rPr>
              <a:t>Hatteras on March 15, 2015, from Rutgers Coastal Ocean Observation Lab (COOL). </a:t>
            </a:r>
            <a:r>
              <a:rPr lang="en-US" sz="1600" dirty="0" smtClean="0">
                <a:solidFill>
                  <a:schemeClr val="tx1"/>
                </a:solidFill>
              </a:rPr>
              <a:t> I’ve added a star to show the location of our mooring, at a depth of 230m.</a:t>
            </a:r>
            <a:endParaRPr lang="en-US" sz="1600" dirty="0">
              <a:solidFill>
                <a:schemeClr val="tx1"/>
              </a:solidFill>
            </a:endParaRPr>
          </a:p>
        </p:txBody>
      </p:sp>
      <p:sp>
        <p:nvSpPr>
          <p:cNvPr id="2" name="Title 1"/>
          <p:cNvSpPr>
            <a:spLocks noGrp="1"/>
          </p:cNvSpPr>
          <p:nvPr>
            <p:ph type="ctrTitle"/>
          </p:nvPr>
        </p:nvSpPr>
        <p:spPr>
          <a:xfrm>
            <a:off x="685800" y="228600"/>
            <a:ext cx="7772400" cy="609600"/>
          </a:xfrm>
        </p:spPr>
        <p:txBody>
          <a:bodyPr>
            <a:normAutofit/>
          </a:bodyPr>
          <a:lstStyle/>
          <a:p>
            <a:r>
              <a:rPr lang="en-US" sz="2800" dirty="0"/>
              <a:t>Correlating Detections to Oceanographic Features</a:t>
            </a:r>
          </a:p>
        </p:txBody>
      </p:sp>
    </p:spTree>
    <p:extLst>
      <p:ext uri="{BB962C8B-B14F-4D97-AF65-F5344CB8AC3E}">
        <p14:creationId xmlns:p14="http://schemas.microsoft.com/office/powerpoint/2010/main" val="11978836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pPr algn="l"/>
            <a:r>
              <a:rPr lang="en-US" sz="2800" dirty="0" smtClean="0"/>
              <a:t>Correlating Detections to Oceanographic Features</a:t>
            </a:r>
            <a:endParaRPr lang="en-US" sz="2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799" y="990600"/>
            <a:ext cx="6346101" cy="5561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324600" y="5896281"/>
            <a:ext cx="2590800" cy="646331"/>
          </a:xfrm>
          <a:prstGeom prst="rect">
            <a:avLst/>
          </a:prstGeom>
          <a:noFill/>
        </p:spPr>
        <p:txBody>
          <a:bodyPr wrap="square" rtlCol="0">
            <a:spAutoFit/>
          </a:bodyPr>
          <a:lstStyle/>
          <a:p>
            <a:r>
              <a:rPr lang="en-US" dirty="0" smtClean="0"/>
              <a:t>From </a:t>
            </a:r>
            <a:r>
              <a:rPr lang="en-US" dirty="0" err="1" smtClean="0"/>
              <a:t>Jahnke</a:t>
            </a:r>
            <a:r>
              <a:rPr lang="en-US" dirty="0" smtClean="0"/>
              <a:t> and Blanton, 2010</a:t>
            </a:r>
            <a:endParaRPr lang="en-US" dirty="0"/>
          </a:p>
        </p:txBody>
      </p:sp>
    </p:spTree>
    <p:extLst>
      <p:ext uri="{BB962C8B-B14F-4D97-AF65-F5344CB8AC3E}">
        <p14:creationId xmlns:p14="http://schemas.microsoft.com/office/powerpoint/2010/main" val="3836945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457200" y="5867400"/>
            <a:ext cx="8229600" cy="609600"/>
          </a:xfrm>
        </p:spPr>
        <p:txBody>
          <a:bodyPr>
            <a:noAutofit/>
          </a:bodyPr>
          <a:lstStyle/>
          <a:p>
            <a:pPr algn="l"/>
            <a:r>
              <a:rPr lang="en-US" sz="1600" dirty="0">
                <a:solidFill>
                  <a:schemeClr val="tx1"/>
                </a:solidFill>
              </a:rPr>
              <a:t>T-S plot of bottom temperature for the winter of 2015. The “high vocalization” subset is in red. The “low vocalization” subset is in black. </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38200" y="990600"/>
            <a:ext cx="6781800" cy="4876800"/>
          </a:xfrm>
          <a:prstGeom prst="rect">
            <a:avLst/>
          </a:prstGeom>
        </p:spPr>
      </p:pic>
    </p:spTree>
    <p:extLst>
      <p:ext uri="{BB962C8B-B14F-4D97-AF65-F5344CB8AC3E}">
        <p14:creationId xmlns:p14="http://schemas.microsoft.com/office/powerpoint/2010/main" val="3514239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457200" y="5456903"/>
            <a:ext cx="8229600" cy="1248697"/>
          </a:xfrm>
        </p:spPr>
        <p:txBody>
          <a:bodyPr>
            <a:noAutofit/>
          </a:bodyPr>
          <a:lstStyle/>
          <a:p>
            <a:pPr algn="l"/>
            <a:r>
              <a:rPr lang="en-US" sz="1600" dirty="0">
                <a:solidFill>
                  <a:schemeClr val="tx1"/>
                </a:solidFill>
              </a:rPr>
              <a:t>The left panel shows a transect of temperature across the western half of the Gulf Stream during January of 2016, from WHOI Spray glider data, provided by Dr. Robert Todd. The right panel shows a T-S plot (in black) of the same glider transect as well as the T-S values from the mooring during high vocalization intervals (in red) in the winter of 2015.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 y="990600"/>
            <a:ext cx="9634703" cy="4267200"/>
          </a:xfrm>
          <a:prstGeom prst="rect">
            <a:avLst/>
          </a:prstGeom>
        </p:spPr>
      </p:pic>
    </p:spTree>
    <p:extLst>
      <p:ext uri="{BB962C8B-B14F-4D97-AF65-F5344CB8AC3E}">
        <p14:creationId xmlns:p14="http://schemas.microsoft.com/office/powerpoint/2010/main" val="33641485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762000" y="1295400"/>
            <a:ext cx="7924800" cy="3505200"/>
          </a:xfrm>
        </p:spPr>
        <p:txBody>
          <a:bodyPr>
            <a:noAutofit/>
          </a:bodyPr>
          <a:lstStyle/>
          <a:p>
            <a:pPr algn="l"/>
            <a:r>
              <a:rPr lang="en-US" sz="2000" dirty="0" smtClean="0">
                <a:solidFill>
                  <a:schemeClr val="tx1"/>
                </a:solidFill>
              </a:rPr>
              <a:t>So far, with data from the instruments on 1 mooring, I have shown that:</a:t>
            </a:r>
          </a:p>
          <a:p>
            <a:pPr marL="342900" indent="-342900" algn="l">
              <a:buFont typeface="Arial" panose="020B0604020202020204" pitchFamily="34" charset="0"/>
              <a:buChar char="•"/>
            </a:pPr>
            <a:r>
              <a:rPr lang="en-US" sz="2000" dirty="0" smtClean="0">
                <a:solidFill>
                  <a:schemeClr val="tx1"/>
                </a:solidFill>
              </a:rPr>
              <a:t>Marine mammal vocalizations increase when the Gulf Stream moves farther offshore</a:t>
            </a:r>
          </a:p>
          <a:p>
            <a:pPr algn="l"/>
            <a:endParaRPr lang="en-US" sz="2000" dirty="0">
              <a:solidFill>
                <a:schemeClr val="tx1"/>
              </a:solidFill>
            </a:endParaRPr>
          </a:p>
        </p:txBody>
      </p:sp>
    </p:spTree>
    <p:extLst>
      <p:ext uri="{BB962C8B-B14F-4D97-AF65-F5344CB8AC3E}">
        <p14:creationId xmlns:p14="http://schemas.microsoft.com/office/powerpoint/2010/main" val="2359761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762000" y="1295400"/>
            <a:ext cx="7924800" cy="3505200"/>
          </a:xfrm>
        </p:spPr>
        <p:txBody>
          <a:bodyPr>
            <a:noAutofit/>
          </a:bodyPr>
          <a:lstStyle/>
          <a:p>
            <a:pPr algn="l"/>
            <a:r>
              <a:rPr lang="en-US" sz="2000" dirty="0" smtClean="0">
                <a:solidFill>
                  <a:schemeClr val="tx1"/>
                </a:solidFill>
              </a:rPr>
              <a:t>One can </a:t>
            </a:r>
            <a:r>
              <a:rPr lang="en-US" sz="2000" dirty="0">
                <a:solidFill>
                  <a:schemeClr val="tx1"/>
                </a:solidFill>
              </a:rPr>
              <a:t>consider two possible explanations for the increase in </a:t>
            </a:r>
            <a:r>
              <a:rPr lang="en-US" sz="2000" dirty="0" smtClean="0">
                <a:solidFill>
                  <a:schemeClr val="tx1"/>
                </a:solidFill>
              </a:rPr>
              <a:t>vocalizations:</a:t>
            </a:r>
          </a:p>
          <a:p>
            <a:pPr marL="457200" indent="-457200" algn="l">
              <a:buAutoNum type="arabicParenR"/>
            </a:pPr>
            <a:r>
              <a:rPr lang="en-US" sz="2000" dirty="0" smtClean="0">
                <a:solidFill>
                  <a:schemeClr val="tx1"/>
                </a:solidFill>
              </a:rPr>
              <a:t>We </a:t>
            </a:r>
            <a:r>
              <a:rPr lang="en-US" sz="2000" dirty="0">
                <a:solidFill>
                  <a:schemeClr val="tx1"/>
                </a:solidFill>
              </a:rPr>
              <a:t>are truly measuring an increase in marine mammal </a:t>
            </a:r>
            <a:r>
              <a:rPr lang="en-US" sz="2000" dirty="0" smtClean="0">
                <a:solidFill>
                  <a:schemeClr val="tx1"/>
                </a:solidFill>
              </a:rPr>
              <a:t>abundance the </a:t>
            </a:r>
            <a:r>
              <a:rPr lang="en-US" sz="2000" dirty="0">
                <a:solidFill>
                  <a:schemeClr val="tx1"/>
                </a:solidFill>
              </a:rPr>
              <a:t>Gulf Stream moves farther offshore. </a:t>
            </a:r>
            <a:endParaRPr lang="en-US" sz="2000" dirty="0" smtClean="0">
              <a:solidFill>
                <a:schemeClr val="tx1"/>
              </a:solidFill>
            </a:endParaRPr>
          </a:p>
          <a:p>
            <a:pPr marL="457200" indent="-457200" algn="l">
              <a:buAutoNum type="arabicParenR"/>
            </a:pPr>
            <a:r>
              <a:rPr lang="en-US" sz="2000" dirty="0" smtClean="0">
                <a:solidFill>
                  <a:schemeClr val="tx1"/>
                </a:solidFill>
              </a:rPr>
              <a:t>Alternatively</a:t>
            </a:r>
            <a:r>
              <a:rPr lang="en-US" sz="2000" dirty="0">
                <a:solidFill>
                  <a:schemeClr val="tx1"/>
                </a:solidFill>
              </a:rPr>
              <a:t>, the observed correlation could be merely an acoustic propagation effect</a:t>
            </a:r>
            <a:r>
              <a:rPr lang="en-US" sz="2000" dirty="0" smtClean="0">
                <a:solidFill>
                  <a:schemeClr val="tx1"/>
                </a:solidFill>
              </a:rPr>
              <a:t>.</a:t>
            </a:r>
            <a:endParaRPr lang="en-US" sz="2000" dirty="0">
              <a:solidFill>
                <a:schemeClr val="tx1"/>
              </a:solidFill>
            </a:endParaRPr>
          </a:p>
        </p:txBody>
      </p:sp>
    </p:spTree>
    <p:extLst>
      <p:ext uri="{BB962C8B-B14F-4D97-AF65-F5344CB8AC3E}">
        <p14:creationId xmlns:p14="http://schemas.microsoft.com/office/powerpoint/2010/main" val="3778563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90600" y="838201"/>
            <a:ext cx="6934200" cy="5181599"/>
          </a:xfrm>
          <a:prstGeom prst="rect">
            <a:avLst/>
          </a:prstGeom>
        </p:spPr>
      </p:pic>
      <p:sp>
        <p:nvSpPr>
          <p:cNvPr id="5" name="5-Point Star 4"/>
          <p:cNvSpPr/>
          <p:nvPr/>
        </p:nvSpPr>
        <p:spPr>
          <a:xfrm>
            <a:off x="4953000" y="3205162"/>
            <a:ext cx="228600" cy="223838"/>
          </a:xfrm>
          <a:prstGeom prst="star5">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Subtitle 2"/>
          <p:cNvSpPr>
            <a:spLocks noGrp="1"/>
          </p:cNvSpPr>
          <p:nvPr>
            <p:ph type="subTitle" idx="1"/>
          </p:nvPr>
        </p:nvSpPr>
        <p:spPr>
          <a:xfrm>
            <a:off x="533400" y="5867400"/>
            <a:ext cx="6629400" cy="990600"/>
          </a:xfrm>
        </p:spPr>
        <p:txBody>
          <a:bodyPr>
            <a:noAutofit/>
          </a:bodyPr>
          <a:lstStyle/>
          <a:p>
            <a:pPr algn="l"/>
            <a:r>
              <a:rPr lang="en-US" sz="1600" dirty="0">
                <a:solidFill>
                  <a:schemeClr val="tx1"/>
                </a:solidFill>
              </a:rPr>
              <a:t>Satellite image </a:t>
            </a:r>
            <a:r>
              <a:rPr lang="en-US" sz="1600" dirty="0" smtClean="0">
                <a:solidFill>
                  <a:schemeClr val="tx1"/>
                </a:solidFill>
              </a:rPr>
              <a:t>of </a:t>
            </a:r>
            <a:r>
              <a:rPr lang="en-US" sz="1600" dirty="0">
                <a:solidFill>
                  <a:schemeClr val="tx1"/>
                </a:solidFill>
              </a:rPr>
              <a:t>sea surface temperature (SST) </a:t>
            </a:r>
            <a:r>
              <a:rPr lang="en-US" sz="1600" dirty="0" smtClean="0">
                <a:solidFill>
                  <a:schemeClr val="tx1"/>
                </a:solidFill>
              </a:rPr>
              <a:t>near Cape </a:t>
            </a:r>
            <a:r>
              <a:rPr lang="en-US" sz="1600" dirty="0">
                <a:solidFill>
                  <a:schemeClr val="tx1"/>
                </a:solidFill>
              </a:rPr>
              <a:t>Hatteras on March 15, 2015, from Rutgers Coastal Ocean Observation Lab (COOL). </a:t>
            </a:r>
            <a:r>
              <a:rPr lang="en-US" sz="1600" dirty="0" smtClean="0">
                <a:solidFill>
                  <a:schemeClr val="tx1"/>
                </a:solidFill>
              </a:rPr>
              <a:t> I’ve added a star to show the location of our mooring, at a depth of 230m.</a:t>
            </a:r>
            <a:endParaRPr lang="en-US" sz="1600" dirty="0">
              <a:solidFill>
                <a:schemeClr val="tx1"/>
              </a:solidFill>
            </a:endParaRPr>
          </a:p>
        </p:txBody>
      </p:sp>
      <p:sp>
        <p:nvSpPr>
          <p:cNvPr id="2" name="Title 1"/>
          <p:cNvSpPr>
            <a:spLocks noGrp="1"/>
          </p:cNvSpPr>
          <p:nvPr>
            <p:ph type="ctrTitle"/>
          </p:nvPr>
        </p:nvSpPr>
        <p:spPr>
          <a:xfrm>
            <a:off x="685800" y="228600"/>
            <a:ext cx="7772400" cy="609600"/>
          </a:xfrm>
        </p:spPr>
        <p:txBody>
          <a:bodyPr>
            <a:normAutofit/>
          </a:bodyPr>
          <a:lstStyle/>
          <a:p>
            <a:r>
              <a:rPr lang="en-US" sz="2800" dirty="0" smtClean="0"/>
              <a:t>Introduction</a:t>
            </a:r>
            <a:endParaRPr lang="en-US" sz="2800" dirty="0"/>
          </a:p>
        </p:txBody>
      </p:sp>
    </p:spTree>
    <p:extLst>
      <p:ext uri="{BB962C8B-B14F-4D97-AF65-F5344CB8AC3E}">
        <p14:creationId xmlns:p14="http://schemas.microsoft.com/office/powerpoint/2010/main" val="729375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533400" y="5943600"/>
            <a:ext cx="8229600" cy="914400"/>
          </a:xfrm>
        </p:spPr>
        <p:txBody>
          <a:bodyPr>
            <a:noAutofit/>
          </a:bodyPr>
          <a:lstStyle/>
          <a:p>
            <a:pPr algn="l"/>
            <a:r>
              <a:rPr lang="en-US" sz="2000" dirty="0" smtClean="0">
                <a:solidFill>
                  <a:schemeClr val="tx1"/>
                </a:solidFill>
              </a:rPr>
              <a:t>I did some modeling of the acoustic propagation, using glider transect data….</a:t>
            </a:r>
          </a:p>
          <a:p>
            <a:pPr algn="l"/>
            <a:endParaRPr lang="en-US" sz="20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21885"/>
            <a:ext cx="7310106" cy="4516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5861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762000" y="1295400"/>
            <a:ext cx="7924800" cy="3505200"/>
          </a:xfrm>
        </p:spPr>
        <p:txBody>
          <a:bodyPr>
            <a:noAutofit/>
          </a:bodyPr>
          <a:lstStyle/>
          <a:p>
            <a:pPr algn="l"/>
            <a:r>
              <a:rPr lang="en-US" sz="2000" dirty="0" smtClean="0">
                <a:solidFill>
                  <a:schemeClr val="tx1"/>
                </a:solidFill>
              </a:rPr>
              <a:t>Our detection range (at SNR of 10dB) is only 1-2 km. Therefore, it is likely that we are truly measuring increased marine mammal abundance.</a:t>
            </a:r>
          </a:p>
          <a:p>
            <a:pPr algn="l"/>
            <a:endParaRPr lang="en-US" sz="2000" dirty="0">
              <a:solidFill>
                <a:schemeClr val="tx1"/>
              </a:solidFill>
            </a:endParaRPr>
          </a:p>
        </p:txBody>
      </p:sp>
    </p:spTree>
    <p:extLst>
      <p:ext uri="{BB962C8B-B14F-4D97-AF65-F5344CB8AC3E}">
        <p14:creationId xmlns:p14="http://schemas.microsoft.com/office/powerpoint/2010/main" val="3798689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Correlating Detections to Oceanographic Features</a:t>
            </a:r>
            <a:endParaRPr lang="en-US" sz="2800" dirty="0"/>
          </a:p>
        </p:txBody>
      </p:sp>
      <p:sp>
        <p:nvSpPr>
          <p:cNvPr id="3" name="Subtitle 2"/>
          <p:cNvSpPr>
            <a:spLocks noGrp="1"/>
          </p:cNvSpPr>
          <p:nvPr>
            <p:ph type="subTitle" idx="1"/>
          </p:nvPr>
        </p:nvSpPr>
        <p:spPr>
          <a:xfrm>
            <a:off x="457200" y="5334000"/>
            <a:ext cx="8229600" cy="1143000"/>
          </a:xfrm>
        </p:spPr>
        <p:txBody>
          <a:bodyPr>
            <a:noAutofit/>
          </a:bodyPr>
          <a:lstStyle/>
          <a:p>
            <a:pPr algn="l"/>
            <a:r>
              <a:rPr lang="en-US" sz="1600" dirty="0">
                <a:solidFill>
                  <a:schemeClr val="tx1"/>
                </a:solidFill>
              </a:rPr>
              <a:t>PDF of the median SNR of the recorded whistles, per recording interval. The data has been divided into two subsets, one for SNR when the vocalization metric was above a threshold (15 seconds) per recording interval, another for the SNR when the vocalization metric was below the threshold. </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38200" y="914400"/>
            <a:ext cx="7772400" cy="4343400"/>
          </a:xfrm>
          <a:prstGeom prst="rect">
            <a:avLst/>
          </a:prstGeom>
        </p:spPr>
      </p:pic>
    </p:spTree>
    <p:extLst>
      <p:ext uri="{BB962C8B-B14F-4D97-AF65-F5344CB8AC3E}">
        <p14:creationId xmlns:p14="http://schemas.microsoft.com/office/powerpoint/2010/main" val="26100219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solidFill>
                  <a:schemeClr val="tx1"/>
                </a:solidFill>
              </a:rPr>
              <a:t>Conclusions</a:t>
            </a:r>
            <a:endParaRPr lang="en-US" sz="2800" dirty="0"/>
          </a:p>
        </p:txBody>
      </p:sp>
      <p:sp>
        <p:nvSpPr>
          <p:cNvPr id="3" name="Subtitle 2"/>
          <p:cNvSpPr>
            <a:spLocks noGrp="1"/>
          </p:cNvSpPr>
          <p:nvPr>
            <p:ph type="subTitle" idx="1"/>
          </p:nvPr>
        </p:nvSpPr>
        <p:spPr>
          <a:xfrm>
            <a:off x="457200" y="914400"/>
            <a:ext cx="8382000" cy="5334000"/>
          </a:xfrm>
        </p:spPr>
        <p:txBody>
          <a:bodyPr>
            <a:noAutofit/>
          </a:bodyPr>
          <a:lstStyle/>
          <a:p>
            <a:pPr marL="285750" indent="-285750" algn="l">
              <a:buFont typeface="Arial" panose="020B0604020202020204" pitchFamily="34" charset="0"/>
              <a:buChar char="•"/>
            </a:pPr>
            <a:r>
              <a:rPr lang="en-US" sz="1800" dirty="0" smtClean="0">
                <a:solidFill>
                  <a:schemeClr val="tx1"/>
                </a:solidFill>
              </a:rPr>
              <a:t>Detected marine mammal vocalizations  (whistles and click trains) in a large (~1TB) set of wav files</a:t>
            </a:r>
          </a:p>
          <a:p>
            <a:pPr marL="742950" lvl="1" indent="-285750" algn="l">
              <a:buFont typeface="Courier New" panose="02070309020205020404" pitchFamily="49" charset="0"/>
              <a:buChar char="o"/>
            </a:pPr>
            <a:r>
              <a:rPr lang="en-US" sz="1800" dirty="0" smtClean="0">
                <a:solidFill>
                  <a:schemeClr val="tx1"/>
                </a:solidFill>
              </a:rPr>
              <a:t>Using a combination of my own custom </a:t>
            </a:r>
            <a:r>
              <a:rPr lang="en-US" sz="1800" dirty="0" err="1" smtClean="0">
                <a:solidFill>
                  <a:schemeClr val="tx1"/>
                </a:solidFill>
              </a:rPr>
              <a:t>matlab</a:t>
            </a:r>
            <a:r>
              <a:rPr lang="en-US" sz="1800" dirty="0" smtClean="0">
                <a:solidFill>
                  <a:schemeClr val="tx1"/>
                </a:solidFill>
              </a:rPr>
              <a:t> code and off-the-shelf tools </a:t>
            </a:r>
          </a:p>
          <a:p>
            <a:pPr marL="742950" lvl="1" indent="-285750" algn="l">
              <a:buFont typeface="Arial" panose="020B0604020202020204" pitchFamily="34" charset="0"/>
              <a:buChar char="•"/>
            </a:pPr>
            <a:endParaRPr lang="en-US" sz="1800" dirty="0">
              <a:solidFill>
                <a:schemeClr val="tx1"/>
              </a:solidFill>
            </a:endParaRPr>
          </a:p>
          <a:p>
            <a:pPr marL="342900" indent="-342900" algn="l">
              <a:buFont typeface="Arial" panose="020B0604020202020204" pitchFamily="34" charset="0"/>
              <a:buChar char="•"/>
            </a:pPr>
            <a:r>
              <a:rPr lang="en-US" sz="1800" dirty="0" smtClean="0">
                <a:solidFill>
                  <a:schemeClr val="tx1"/>
                </a:solidFill>
              </a:rPr>
              <a:t>Classification of click trains is in progress</a:t>
            </a:r>
          </a:p>
          <a:p>
            <a:pPr marL="342900" indent="-342900" algn="l">
              <a:buFont typeface="Arial" panose="020B0604020202020204" pitchFamily="34" charset="0"/>
              <a:buChar char="•"/>
            </a:pPr>
            <a:endParaRPr lang="en-US" sz="1800" dirty="0">
              <a:solidFill>
                <a:schemeClr val="tx1"/>
              </a:solidFill>
            </a:endParaRPr>
          </a:p>
          <a:p>
            <a:pPr marL="342900" indent="-342900" algn="l">
              <a:buFont typeface="Arial" panose="020B0604020202020204" pitchFamily="34" charset="0"/>
              <a:buChar char="•"/>
            </a:pPr>
            <a:r>
              <a:rPr lang="en-US" sz="1800" dirty="0" smtClean="0">
                <a:solidFill>
                  <a:schemeClr val="tx1"/>
                </a:solidFill>
              </a:rPr>
              <a:t>Using just 1 mooring, I was able to correlate marine mammal vocalizations to oceanographic features </a:t>
            </a:r>
          </a:p>
          <a:p>
            <a:pPr marL="800100" lvl="1" indent="-342900" algn="l">
              <a:buFont typeface="Courier New" panose="02070309020205020404" pitchFamily="49" charset="0"/>
              <a:buChar char="o"/>
            </a:pPr>
            <a:r>
              <a:rPr lang="en-US" sz="1800" dirty="0" smtClean="0">
                <a:solidFill>
                  <a:schemeClr val="tx1"/>
                </a:solidFill>
              </a:rPr>
              <a:t>Using a statistical approach (K-S test of the CDFs)</a:t>
            </a:r>
          </a:p>
          <a:p>
            <a:pPr marL="800100" lvl="1" indent="-342900" algn="l">
              <a:buFont typeface="Courier New" panose="02070309020205020404" pitchFamily="49" charset="0"/>
              <a:buChar char="o"/>
            </a:pPr>
            <a:r>
              <a:rPr lang="en-US" sz="1800" dirty="0" smtClean="0">
                <a:solidFill>
                  <a:schemeClr val="tx1"/>
                </a:solidFill>
              </a:rPr>
              <a:t>Using insight into the physical processes</a:t>
            </a:r>
          </a:p>
          <a:p>
            <a:pPr marL="800100" lvl="1" indent="-342900" algn="l">
              <a:buFont typeface="Courier New" panose="02070309020205020404" pitchFamily="49" charset="0"/>
              <a:buChar char="o"/>
            </a:pPr>
            <a:endParaRPr lang="en-US" sz="1800" dirty="0">
              <a:solidFill>
                <a:schemeClr val="tx1"/>
              </a:solidFill>
            </a:endParaRPr>
          </a:p>
          <a:p>
            <a:pPr marL="285750" indent="-285750" algn="l">
              <a:buFont typeface="Arial" panose="020B0604020202020204" pitchFamily="34" charset="0"/>
              <a:buChar char="•"/>
            </a:pPr>
            <a:r>
              <a:rPr lang="en-US" sz="1800" dirty="0" smtClean="0">
                <a:solidFill>
                  <a:schemeClr val="tx1"/>
                </a:solidFill>
              </a:rPr>
              <a:t>Next steps include:</a:t>
            </a:r>
          </a:p>
          <a:p>
            <a:pPr marL="742950" lvl="1" indent="-285750" algn="l">
              <a:buFont typeface="Arial" panose="020B0604020202020204" pitchFamily="34" charset="0"/>
              <a:buChar char="•"/>
            </a:pPr>
            <a:r>
              <a:rPr lang="en-US" sz="1800" dirty="0" smtClean="0">
                <a:solidFill>
                  <a:schemeClr val="tx1"/>
                </a:solidFill>
              </a:rPr>
              <a:t>Low-frequency analysis</a:t>
            </a:r>
          </a:p>
          <a:p>
            <a:pPr marL="742950" lvl="1" indent="-285750" algn="l">
              <a:buFont typeface="Arial" panose="020B0604020202020204" pitchFamily="34" charset="0"/>
              <a:buChar char="•"/>
            </a:pPr>
            <a:r>
              <a:rPr lang="en-US" sz="1800" dirty="0" smtClean="0">
                <a:solidFill>
                  <a:schemeClr val="tx1"/>
                </a:solidFill>
              </a:rPr>
              <a:t>Finish characterizing the noise</a:t>
            </a:r>
          </a:p>
          <a:p>
            <a:pPr marL="742950" lvl="1" indent="-285750" algn="l">
              <a:buFont typeface="Arial" panose="020B0604020202020204" pitchFamily="34" charset="0"/>
              <a:buChar char="•"/>
            </a:pPr>
            <a:r>
              <a:rPr lang="en-US" sz="1800" dirty="0" smtClean="0">
                <a:solidFill>
                  <a:schemeClr val="tx1"/>
                </a:solidFill>
              </a:rPr>
              <a:t>More hydrophone data (OE + PEACH)</a:t>
            </a:r>
          </a:p>
          <a:p>
            <a:pPr marL="285750" indent="-285750" algn="l">
              <a:buFont typeface="Arial" panose="020B0604020202020204" pitchFamily="34" charset="0"/>
              <a:buChar char="•"/>
            </a:pPr>
            <a:endParaRPr lang="en-US" sz="2200" dirty="0">
              <a:solidFill>
                <a:schemeClr val="tx1"/>
              </a:solidFill>
            </a:endParaRPr>
          </a:p>
        </p:txBody>
      </p:sp>
    </p:spTree>
    <p:extLst>
      <p:ext uri="{BB962C8B-B14F-4D97-AF65-F5344CB8AC3E}">
        <p14:creationId xmlns:p14="http://schemas.microsoft.com/office/powerpoint/2010/main" val="2547139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References</a:t>
            </a:r>
            <a:endParaRPr lang="en-US" sz="2800" dirty="0"/>
          </a:p>
        </p:txBody>
      </p:sp>
      <p:sp>
        <p:nvSpPr>
          <p:cNvPr id="3" name="Subtitle 2"/>
          <p:cNvSpPr>
            <a:spLocks noGrp="1"/>
          </p:cNvSpPr>
          <p:nvPr>
            <p:ph type="subTitle" idx="1"/>
          </p:nvPr>
        </p:nvSpPr>
        <p:spPr>
          <a:xfrm>
            <a:off x="381000" y="990600"/>
            <a:ext cx="8229600" cy="5486400"/>
          </a:xfrm>
        </p:spPr>
        <p:txBody>
          <a:bodyPr>
            <a:noAutofit/>
          </a:bodyPr>
          <a:lstStyle/>
          <a:p>
            <a:pPr algn="l"/>
            <a:r>
              <a:rPr lang="en-US" sz="1600" dirty="0" err="1">
                <a:solidFill>
                  <a:schemeClr val="tx1"/>
                </a:solidFill>
              </a:rPr>
              <a:t>Branstetter</a:t>
            </a:r>
            <a:r>
              <a:rPr lang="en-US" sz="1600" dirty="0">
                <a:solidFill>
                  <a:schemeClr val="tx1"/>
                </a:solidFill>
              </a:rPr>
              <a:t>, </a:t>
            </a:r>
            <a:r>
              <a:rPr lang="en-US" sz="1600" dirty="0" smtClean="0">
                <a:solidFill>
                  <a:schemeClr val="tx1"/>
                </a:solidFill>
              </a:rPr>
              <a:t>BK, E Mercado </a:t>
            </a:r>
            <a:r>
              <a:rPr lang="en-US" sz="1600" dirty="0">
                <a:solidFill>
                  <a:schemeClr val="tx1"/>
                </a:solidFill>
              </a:rPr>
              <a:t>and </a:t>
            </a:r>
            <a:r>
              <a:rPr lang="en-US" sz="1600" dirty="0" smtClean="0">
                <a:solidFill>
                  <a:schemeClr val="tx1"/>
                </a:solidFill>
              </a:rPr>
              <a:t>WWL Au (2007). Representing </a:t>
            </a:r>
            <a:r>
              <a:rPr lang="en-US" sz="1600" dirty="0">
                <a:solidFill>
                  <a:schemeClr val="tx1"/>
                </a:solidFill>
              </a:rPr>
              <a:t>multiple discrimination cues in a computational model of the bottlenose dolphin auditory </a:t>
            </a:r>
            <a:r>
              <a:rPr lang="en-US" sz="1600" dirty="0" smtClean="0">
                <a:solidFill>
                  <a:schemeClr val="tx1"/>
                </a:solidFill>
              </a:rPr>
              <a:t>system. J</a:t>
            </a:r>
            <a:r>
              <a:rPr lang="en-US" sz="1600" dirty="0">
                <a:solidFill>
                  <a:schemeClr val="tx1"/>
                </a:solidFill>
              </a:rPr>
              <a:t>. </a:t>
            </a:r>
            <a:r>
              <a:rPr lang="en-US" sz="1600" dirty="0" err="1">
                <a:solidFill>
                  <a:schemeClr val="tx1"/>
                </a:solidFill>
              </a:rPr>
              <a:t>Acoust</a:t>
            </a:r>
            <a:r>
              <a:rPr lang="en-US" sz="1600" dirty="0">
                <a:solidFill>
                  <a:schemeClr val="tx1"/>
                </a:solidFill>
              </a:rPr>
              <a:t>. Soc. Am. 122,2459–2468.​</a:t>
            </a:r>
          </a:p>
          <a:p>
            <a:pPr algn="l"/>
            <a:endParaRPr lang="en-US" sz="1600" dirty="0" smtClean="0">
              <a:solidFill>
                <a:schemeClr val="tx1"/>
              </a:solidFill>
            </a:endParaRPr>
          </a:p>
          <a:p>
            <a:pPr algn="l"/>
            <a:r>
              <a:rPr lang="en-US" sz="1600" dirty="0" smtClean="0">
                <a:solidFill>
                  <a:schemeClr val="tx1"/>
                </a:solidFill>
              </a:rPr>
              <a:t>Hildebrand </a:t>
            </a:r>
            <a:r>
              <a:rPr lang="en-US" sz="1600" dirty="0">
                <a:solidFill>
                  <a:schemeClr val="tx1"/>
                </a:solidFill>
              </a:rPr>
              <a:t>JA (2009) Anthropogenic and natural sources of ambient noise in the ocean. Mar </a:t>
            </a:r>
            <a:r>
              <a:rPr lang="en-US" sz="1600" dirty="0" err="1">
                <a:solidFill>
                  <a:schemeClr val="tx1"/>
                </a:solidFill>
              </a:rPr>
              <a:t>Ecol</a:t>
            </a:r>
            <a:r>
              <a:rPr lang="en-US" sz="1600" dirty="0">
                <a:solidFill>
                  <a:schemeClr val="tx1"/>
                </a:solidFill>
              </a:rPr>
              <a:t> </a:t>
            </a:r>
            <a:r>
              <a:rPr lang="en-US" sz="1600" dirty="0" err="1">
                <a:solidFill>
                  <a:schemeClr val="tx1"/>
                </a:solidFill>
              </a:rPr>
              <a:t>Prog</a:t>
            </a:r>
            <a:r>
              <a:rPr lang="en-US" sz="1600" dirty="0">
                <a:solidFill>
                  <a:schemeClr val="tx1"/>
                </a:solidFill>
              </a:rPr>
              <a:t> </a:t>
            </a:r>
            <a:r>
              <a:rPr lang="en-US" sz="1600" dirty="0" err="1">
                <a:solidFill>
                  <a:schemeClr val="tx1"/>
                </a:solidFill>
              </a:rPr>
              <a:t>Ser</a:t>
            </a:r>
            <a:r>
              <a:rPr lang="en-US" sz="1600" dirty="0">
                <a:solidFill>
                  <a:schemeClr val="tx1"/>
                </a:solidFill>
              </a:rPr>
              <a:t> 395:5-20. </a:t>
            </a:r>
            <a:r>
              <a:rPr lang="en-US" sz="1600" dirty="0">
                <a:solidFill>
                  <a:schemeClr val="tx1"/>
                </a:solidFill>
                <a:hlinkClick r:id="rId2"/>
              </a:rPr>
              <a:t>https://doi-org.libproxy.lib.unc.edu/10.3354/meps08353 </a:t>
            </a:r>
            <a:endParaRPr lang="en-US" sz="1600" dirty="0" smtClean="0">
              <a:solidFill>
                <a:schemeClr val="tx1"/>
              </a:solidFill>
            </a:endParaRPr>
          </a:p>
          <a:p>
            <a:pPr algn="l"/>
            <a:endParaRPr lang="en-US" sz="1600" dirty="0">
              <a:solidFill>
                <a:schemeClr val="tx1"/>
              </a:solidFill>
            </a:endParaRPr>
          </a:p>
          <a:p>
            <a:pPr algn="l"/>
            <a:r>
              <a:rPr lang="en-US" sz="1600" dirty="0" err="1" smtClean="0">
                <a:solidFill>
                  <a:schemeClr val="tx1"/>
                </a:solidFill>
                <a:effectLst>
                  <a:outerShdw dir="5400000" sx="0" sy="0" algn="ctr">
                    <a:schemeClr val="tx1"/>
                  </a:outerShdw>
                </a:effectLst>
              </a:rPr>
              <a:t>Jahnke</a:t>
            </a:r>
            <a:r>
              <a:rPr lang="en-US" sz="1600" dirty="0" smtClean="0">
                <a:solidFill>
                  <a:schemeClr val="tx1"/>
                </a:solidFill>
                <a:effectLst>
                  <a:outerShdw dir="5400000" sx="0" sy="0" algn="ctr">
                    <a:schemeClr val="tx1"/>
                  </a:outerShdw>
                </a:effectLst>
              </a:rPr>
              <a:t>, RA and JO Blanton. The Gulf Stream. </a:t>
            </a:r>
            <a:r>
              <a:rPr lang="en-US" sz="1600" dirty="0" err="1" smtClean="0">
                <a:solidFill>
                  <a:schemeClr val="tx1"/>
                </a:solidFill>
                <a:effectLst>
                  <a:outerShdw dir="5400000" sx="0" sy="0" algn="ctr">
                    <a:schemeClr val="tx1"/>
                  </a:outerShdw>
                </a:effectLst>
              </a:rPr>
              <a:t>Chaper</a:t>
            </a:r>
            <a:r>
              <a:rPr lang="en-US" sz="1600" dirty="0" smtClean="0">
                <a:solidFill>
                  <a:schemeClr val="tx1"/>
                </a:solidFill>
                <a:effectLst>
                  <a:outerShdw dir="5400000" sx="0" sy="0" algn="ctr">
                    <a:schemeClr val="tx1"/>
                  </a:outerShdw>
                </a:effectLst>
              </a:rPr>
              <a:t> 3 in Carbon and Nutrient Fluxes in Continental Margins, Springer, 2010.</a:t>
            </a:r>
          </a:p>
          <a:p>
            <a:pPr algn="l"/>
            <a:endParaRPr lang="en-US" sz="1600" dirty="0">
              <a:solidFill>
                <a:schemeClr val="tx1"/>
              </a:solidFill>
              <a:effectLst>
                <a:outerShdw dir="5400000" sx="0" sy="0" algn="ctr">
                  <a:schemeClr val="tx1"/>
                </a:outerShdw>
              </a:effectLst>
            </a:endParaRPr>
          </a:p>
          <a:p>
            <a:pPr algn="l"/>
            <a:r>
              <a:rPr lang="en-US" sz="1600" dirty="0" err="1" smtClean="0">
                <a:solidFill>
                  <a:schemeClr val="tx1"/>
                </a:solidFill>
                <a:effectLst>
                  <a:outerShdw dir="5400000" sx="0" sy="0" algn="ctr">
                    <a:schemeClr val="tx1"/>
                  </a:outerShdw>
                </a:effectLst>
              </a:rPr>
              <a:t>Kandia</a:t>
            </a:r>
            <a:r>
              <a:rPr lang="en-US" sz="1600" dirty="0" smtClean="0">
                <a:solidFill>
                  <a:schemeClr val="tx1"/>
                </a:solidFill>
                <a:effectLst>
                  <a:outerShdw dir="5400000" sx="0" sy="0" algn="ctr">
                    <a:schemeClr val="tx1"/>
                  </a:outerShdw>
                </a:effectLst>
              </a:rPr>
              <a:t> </a:t>
            </a:r>
            <a:r>
              <a:rPr lang="en-US" sz="1600" dirty="0">
                <a:solidFill>
                  <a:schemeClr val="tx1"/>
                </a:solidFill>
                <a:effectLst>
                  <a:outerShdw dir="5400000" sx="0" sy="0" algn="ctr">
                    <a:schemeClr val="tx1"/>
                  </a:outerShdw>
                </a:effectLst>
              </a:rPr>
              <a:t>V and </a:t>
            </a:r>
            <a:r>
              <a:rPr lang="en-US" sz="1600" dirty="0" smtClean="0">
                <a:solidFill>
                  <a:schemeClr val="tx1"/>
                </a:solidFill>
                <a:effectLst>
                  <a:outerShdw dir="5400000" sx="0" sy="0" algn="ctr">
                    <a:schemeClr val="tx1"/>
                  </a:outerShdw>
                </a:effectLst>
              </a:rPr>
              <a:t>Y </a:t>
            </a:r>
            <a:r>
              <a:rPr lang="en-US" sz="1600" dirty="0" err="1" smtClean="0">
                <a:solidFill>
                  <a:schemeClr val="tx1"/>
                </a:solidFill>
                <a:effectLst>
                  <a:outerShdw dir="5400000" sx="0" sy="0" algn="ctr">
                    <a:schemeClr val="tx1"/>
                  </a:outerShdw>
                </a:effectLst>
              </a:rPr>
              <a:t>Stylianou</a:t>
            </a:r>
            <a:r>
              <a:rPr lang="en-US" sz="1600" dirty="0" smtClean="0">
                <a:solidFill>
                  <a:schemeClr val="tx1"/>
                </a:solidFill>
                <a:effectLst>
                  <a:outerShdw dir="5400000" sx="0" sy="0" algn="ctr">
                    <a:schemeClr val="tx1"/>
                  </a:outerShdw>
                </a:effectLst>
              </a:rPr>
              <a:t>. </a:t>
            </a:r>
            <a:r>
              <a:rPr lang="en-US" sz="1600" dirty="0">
                <a:solidFill>
                  <a:schemeClr val="tx1"/>
                </a:solidFill>
                <a:effectLst>
                  <a:outerShdw dir="5400000" sx="0" sy="0" algn="ctr">
                    <a:schemeClr val="tx1"/>
                  </a:outerShdw>
                </a:effectLst>
              </a:rPr>
              <a:t>Detection of sperm whale clicks based on the </a:t>
            </a:r>
            <a:r>
              <a:rPr lang="en-US" sz="1600" dirty="0" err="1">
                <a:solidFill>
                  <a:schemeClr val="tx1"/>
                </a:solidFill>
                <a:effectLst>
                  <a:outerShdw dir="5400000" sx="0" sy="0" algn="ctr">
                    <a:schemeClr val="tx1"/>
                  </a:outerShdw>
                </a:effectLst>
              </a:rPr>
              <a:t>Teager</a:t>
            </a:r>
            <a:r>
              <a:rPr lang="en-US" sz="1600" dirty="0">
                <a:solidFill>
                  <a:schemeClr val="tx1"/>
                </a:solidFill>
                <a:effectLst>
                  <a:outerShdw dir="5400000" sx="0" sy="0" algn="ctr">
                    <a:schemeClr val="tx1"/>
                  </a:outerShdw>
                </a:effectLst>
              </a:rPr>
              <a:t>–Kaiser energy operator. Applied Acoustics, 2006, 67:1144–1163.</a:t>
            </a:r>
            <a:endParaRPr lang="en-US" sz="1600" dirty="0">
              <a:solidFill>
                <a:schemeClr val="tx1"/>
              </a:solidFill>
            </a:endParaRPr>
          </a:p>
          <a:p>
            <a:pPr algn="l"/>
            <a:endParaRPr lang="en-US" sz="1600" dirty="0">
              <a:solidFill>
                <a:schemeClr val="tx1"/>
              </a:solidFill>
            </a:endParaRPr>
          </a:p>
          <a:p>
            <a:pPr algn="l"/>
            <a:r>
              <a:rPr lang="en-US" sz="1600" dirty="0" err="1" smtClean="0">
                <a:solidFill>
                  <a:schemeClr val="tx1"/>
                </a:solidFill>
              </a:rPr>
              <a:t>Roch</a:t>
            </a:r>
            <a:r>
              <a:rPr lang="en-US" sz="1600" dirty="0" smtClean="0">
                <a:solidFill>
                  <a:schemeClr val="tx1"/>
                </a:solidFill>
              </a:rPr>
              <a:t> MA, TS </a:t>
            </a:r>
            <a:r>
              <a:rPr lang="en-US" sz="1600" dirty="0" err="1" smtClean="0">
                <a:solidFill>
                  <a:schemeClr val="tx1"/>
                </a:solidFill>
              </a:rPr>
              <a:t>Brandes</a:t>
            </a:r>
            <a:r>
              <a:rPr lang="en-US" sz="1600" dirty="0" smtClean="0">
                <a:solidFill>
                  <a:schemeClr val="tx1"/>
                </a:solidFill>
              </a:rPr>
              <a:t>, B Patel</a:t>
            </a:r>
            <a:r>
              <a:rPr lang="en-US" sz="1600" dirty="0">
                <a:solidFill>
                  <a:schemeClr val="tx1"/>
                </a:solidFill>
              </a:rPr>
              <a:t>, </a:t>
            </a:r>
            <a:r>
              <a:rPr lang="en-US" sz="1600" dirty="0" smtClean="0">
                <a:solidFill>
                  <a:schemeClr val="tx1"/>
                </a:solidFill>
              </a:rPr>
              <a:t>Y Barkley</a:t>
            </a:r>
            <a:r>
              <a:rPr lang="en-US" sz="1600" dirty="0">
                <a:solidFill>
                  <a:schemeClr val="tx1"/>
                </a:solidFill>
              </a:rPr>
              <a:t>, </a:t>
            </a:r>
            <a:r>
              <a:rPr lang="en-US" sz="1600" dirty="0" smtClean="0">
                <a:solidFill>
                  <a:schemeClr val="tx1"/>
                </a:solidFill>
              </a:rPr>
              <a:t>S </a:t>
            </a:r>
            <a:r>
              <a:rPr lang="en-US" sz="1600" dirty="0">
                <a:solidFill>
                  <a:schemeClr val="tx1"/>
                </a:solidFill>
              </a:rPr>
              <a:t>Baumann-Pickering, </a:t>
            </a:r>
            <a:r>
              <a:rPr lang="en-US" sz="1600" dirty="0" smtClean="0">
                <a:solidFill>
                  <a:schemeClr val="tx1"/>
                </a:solidFill>
              </a:rPr>
              <a:t>MS </a:t>
            </a:r>
            <a:r>
              <a:rPr lang="en-US" sz="1600" dirty="0" err="1" smtClean="0">
                <a:solidFill>
                  <a:schemeClr val="tx1"/>
                </a:solidFill>
              </a:rPr>
              <a:t>Soldevilla</a:t>
            </a:r>
            <a:r>
              <a:rPr lang="en-US" sz="1600" dirty="0" smtClean="0">
                <a:solidFill>
                  <a:schemeClr val="tx1"/>
                </a:solidFill>
              </a:rPr>
              <a:t> </a:t>
            </a:r>
            <a:r>
              <a:rPr lang="en-US" sz="1600" dirty="0">
                <a:solidFill>
                  <a:schemeClr val="tx1"/>
                </a:solidFill>
              </a:rPr>
              <a:t>(2011) Automated extraction of </a:t>
            </a:r>
            <a:r>
              <a:rPr lang="en-US" sz="1600" dirty="0" err="1">
                <a:solidFill>
                  <a:schemeClr val="tx1"/>
                </a:solidFill>
              </a:rPr>
              <a:t>odontocete</a:t>
            </a:r>
            <a:r>
              <a:rPr lang="en-US" sz="1600" dirty="0">
                <a:solidFill>
                  <a:schemeClr val="tx1"/>
                </a:solidFill>
              </a:rPr>
              <a:t> whistle contours. </a:t>
            </a:r>
            <a:r>
              <a:rPr lang="en-US" sz="1600" dirty="0" smtClean="0">
                <a:solidFill>
                  <a:schemeClr val="tx1"/>
                </a:solidFill>
              </a:rPr>
              <a:t> </a:t>
            </a:r>
            <a:r>
              <a:rPr lang="en-US" sz="1600" i="1" dirty="0" smtClean="0">
                <a:solidFill>
                  <a:schemeClr val="tx1"/>
                </a:solidFill>
              </a:rPr>
              <a:t>J</a:t>
            </a:r>
            <a:r>
              <a:rPr lang="en-US" sz="1600" i="1" dirty="0">
                <a:solidFill>
                  <a:schemeClr val="tx1"/>
                </a:solidFill>
              </a:rPr>
              <a:t>. </a:t>
            </a:r>
            <a:r>
              <a:rPr lang="en-US" sz="1600" i="1" dirty="0" err="1">
                <a:solidFill>
                  <a:schemeClr val="tx1"/>
                </a:solidFill>
              </a:rPr>
              <a:t>Acous</a:t>
            </a:r>
            <a:r>
              <a:rPr lang="en-US" sz="1600" i="1" dirty="0">
                <a:solidFill>
                  <a:schemeClr val="tx1"/>
                </a:solidFill>
              </a:rPr>
              <a:t>. Soc. Am</a:t>
            </a:r>
            <a:r>
              <a:rPr lang="en-US" sz="1600" dirty="0">
                <a:solidFill>
                  <a:schemeClr val="tx1"/>
                </a:solidFill>
              </a:rPr>
              <a:t>., 130(4), 2212-2223</a:t>
            </a:r>
            <a:r>
              <a:rPr lang="en-US" sz="1600" dirty="0" smtClean="0">
                <a:solidFill>
                  <a:schemeClr val="tx1"/>
                </a:solidFill>
              </a:rPr>
              <a:t>.</a:t>
            </a:r>
          </a:p>
          <a:p>
            <a:pPr algn="l"/>
            <a:endParaRPr lang="en-US" sz="1600" dirty="0">
              <a:solidFill>
                <a:schemeClr val="tx1"/>
              </a:solidFill>
            </a:endParaRPr>
          </a:p>
          <a:p>
            <a:pPr algn="l"/>
            <a:r>
              <a:rPr lang="en-US" sz="1600" dirty="0" err="1">
                <a:solidFill>
                  <a:schemeClr val="tx1"/>
                </a:solidFill>
              </a:rPr>
              <a:t>Zaugg</a:t>
            </a:r>
            <a:r>
              <a:rPr lang="en-US" sz="1600" dirty="0">
                <a:solidFill>
                  <a:schemeClr val="tx1"/>
                </a:solidFill>
              </a:rPr>
              <a:t> S, M van der </a:t>
            </a:r>
            <a:r>
              <a:rPr lang="en-US" sz="1600" dirty="0" err="1" smtClean="0">
                <a:solidFill>
                  <a:schemeClr val="tx1"/>
                </a:solidFill>
              </a:rPr>
              <a:t>Schaar</a:t>
            </a:r>
            <a:r>
              <a:rPr lang="en-US" sz="1600" dirty="0" smtClean="0">
                <a:solidFill>
                  <a:schemeClr val="tx1"/>
                </a:solidFill>
              </a:rPr>
              <a:t>, L </a:t>
            </a:r>
            <a:r>
              <a:rPr lang="en-US" sz="1600" dirty="0" err="1" smtClean="0">
                <a:solidFill>
                  <a:schemeClr val="tx1"/>
                </a:solidFill>
              </a:rPr>
              <a:t>Houégnigan</a:t>
            </a:r>
            <a:r>
              <a:rPr lang="en-US" sz="1600" dirty="0" smtClean="0">
                <a:solidFill>
                  <a:schemeClr val="tx1"/>
                </a:solidFill>
              </a:rPr>
              <a:t>, C </a:t>
            </a:r>
            <a:r>
              <a:rPr lang="en-US" sz="1600" dirty="0" err="1" smtClean="0">
                <a:solidFill>
                  <a:schemeClr val="tx1"/>
                </a:solidFill>
              </a:rPr>
              <a:t>Gervaise</a:t>
            </a:r>
            <a:r>
              <a:rPr lang="en-US" sz="1600" dirty="0" smtClean="0">
                <a:solidFill>
                  <a:schemeClr val="tx1"/>
                </a:solidFill>
              </a:rPr>
              <a:t>, M André. </a:t>
            </a:r>
            <a:r>
              <a:rPr lang="en-US" sz="1600" dirty="0">
                <a:solidFill>
                  <a:schemeClr val="tx1"/>
                </a:solidFill>
              </a:rPr>
              <a:t>Real-time acoustic classification of sperm whale clicks and shipping impulses from deep-sea observatories. </a:t>
            </a:r>
            <a:r>
              <a:rPr lang="en-US" sz="1600" i="1" dirty="0">
                <a:solidFill>
                  <a:schemeClr val="tx1"/>
                </a:solidFill>
              </a:rPr>
              <a:t>Applied Acoustics</a:t>
            </a:r>
            <a:r>
              <a:rPr lang="en-US" sz="1600" dirty="0">
                <a:solidFill>
                  <a:schemeClr val="tx1"/>
                </a:solidFill>
              </a:rPr>
              <a:t>, 2010, 71(11):1011-1019. http://dx.doi.org/10.1016/j.apacoust.2010.05.005.</a:t>
            </a:r>
          </a:p>
          <a:p>
            <a:pPr algn="l"/>
            <a:endParaRPr lang="en-US" sz="1600" dirty="0">
              <a:solidFill>
                <a:schemeClr val="tx1"/>
              </a:solidFill>
            </a:endParaRPr>
          </a:p>
        </p:txBody>
      </p:sp>
    </p:spTree>
    <p:extLst>
      <p:ext uri="{BB962C8B-B14F-4D97-AF65-F5344CB8AC3E}">
        <p14:creationId xmlns:p14="http://schemas.microsoft.com/office/powerpoint/2010/main" val="849014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219200"/>
            <a:ext cx="8001000" cy="3886200"/>
          </a:xfrm>
        </p:spPr>
        <p:txBody>
          <a:bodyPr>
            <a:noAutofit/>
          </a:bodyPr>
          <a:lstStyle/>
          <a:p>
            <a:pPr algn="l"/>
            <a:r>
              <a:rPr lang="en-US" sz="2400" dirty="0" smtClean="0">
                <a:solidFill>
                  <a:schemeClr val="tx1"/>
                </a:solidFill>
              </a:rPr>
              <a:t>Instruments on the mooring:</a:t>
            </a:r>
          </a:p>
          <a:p>
            <a:pPr marL="285750" indent="-285750" algn="l">
              <a:buFont typeface="Arial" panose="020B0604020202020204" pitchFamily="34" charset="0"/>
              <a:buChar char="•"/>
            </a:pPr>
            <a:r>
              <a:rPr lang="en-US" sz="1800" dirty="0" smtClean="0">
                <a:solidFill>
                  <a:schemeClr val="tx1"/>
                </a:solidFill>
              </a:rPr>
              <a:t>AURAL-M2 hydrophone</a:t>
            </a:r>
          </a:p>
          <a:p>
            <a:pPr marL="742950" lvl="1" indent="-285750" algn="l">
              <a:buFont typeface="Courier New" panose="02070309020205020404" pitchFamily="49" charset="0"/>
              <a:buChar char="o"/>
            </a:pPr>
            <a:r>
              <a:rPr lang="en-US" sz="1800" dirty="0" smtClean="0">
                <a:solidFill>
                  <a:schemeClr val="tx1"/>
                </a:solidFill>
              </a:rPr>
              <a:t>Sampling under water sound at max rate of 32768 samples/second</a:t>
            </a:r>
          </a:p>
          <a:p>
            <a:pPr marL="742950" lvl="1" indent="-285750" algn="l">
              <a:buFont typeface="Courier New" panose="02070309020205020404" pitchFamily="49" charset="0"/>
              <a:buChar char="o"/>
            </a:pPr>
            <a:r>
              <a:rPr lang="en-US" sz="1800" dirty="0" smtClean="0">
                <a:solidFill>
                  <a:schemeClr val="tx1"/>
                </a:solidFill>
              </a:rPr>
              <a:t>Sampling for 5 minutes out of every half-hour</a:t>
            </a:r>
          </a:p>
          <a:p>
            <a:pPr marL="285750" indent="-285750" algn="l">
              <a:buFont typeface="Arial" panose="020B0604020202020204" pitchFamily="34" charset="0"/>
              <a:buChar char="•"/>
            </a:pPr>
            <a:r>
              <a:rPr lang="en-US" sz="1800" dirty="0" smtClean="0">
                <a:solidFill>
                  <a:schemeClr val="tx1"/>
                </a:solidFill>
              </a:rPr>
              <a:t>CTD</a:t>
            </a:r>
          </a:p>
          <a:p>
            <a:pPr marL="742950" lvl="1" indent="-285750" algn="l">
              <a:buFont typeface="Courier New" panose="02070309020205020404" pitchFamily="49" charset="0"/>
              <a:buChar char="o"/>
            </a:pPr>
            <a:r>
              <a:rPr lang="en-US" sz="1800" dirty="0" smtClean="0">
                <a:solidFill>
                  <a:schemeClr val="tx1"/>
                </a:solidFill>
              </a:rPr>
              <a:t>Temperature (at the bottom)</a:t>
            </a:r>
          </a:p>
          <a:p>
            <a:pPr marL="742950" lvl="1" indent="-285750" algn="l">
              <a:buFont typeface="Courier New" panose="02070309020205020404" pitchFamily="49" charset="0"/>
              <a:buChar char="o"/>
            </a:pPr>
            <a:r>
              <a:rPr lang="en-US" sz="1800" dirty="0" smtClean="0">
                <a:solidFill>
                  <a:schemeClr val="tx1"/>
                </a:solidFill>
              </a:rPr>
              <a:t>Salinity (at the bottom)</a:t>
            </a:r>
          </a:p>
          <a:p>
            <a:pPr marL="742950" lvl="1" indent="-285750" algn="l">
              <a:buFont typeface="Courier New" panose="02070309020205020404" pitchFamily="49" charset="0"/>
              <a:buChar char="o"/>
            </a:pPr>
            <a:r>
              <a:rPr lang="en-US" sz="1800" dirty="0" smtClean="0">
                <a:solidFill>
                  <a:schemeClr val="tx1"/>
                </a:solidFill>
              </a:rPr>
              <a:t>Pressure (at the bottom)</a:t>
            </a:r>
          </a:p>
          <a:p>
            <a:pPr marL="285750" indent="-285750" algn="l">
              <a:buFont typeface="Arial" panose="020B0604020202020204" pitchFamily="34" charset="0"/>
              <a:buChar char="•"/>
            </a:pPr>
            <a:r>
              <a:rPr lang="en-US" sz="1800" dirty="0" smtClean="0">
                <a:solidFill>
                  <a:schemeClr val="tx1"/>
                </a:solidFill>
              </a:rPr>
              <a:t>Acoustic Doppler Current Profiler (ADCP)</a:t>
            </a:r>
          </a:p>
          <a:p>
            <a:pPr marL="742950" lvl="1" indent="-285750" algn="l">
              <a:buFont typeface="Courier New" panose="02070309020205020404" pitchFamily="49" charset="0"/>
              <a:buChar char="o"/>
            </a:pPr>
            <a:r>
              <a:rPr lang="en-US" sz="1800" dirty="0" smtClean="0">
                <a:solidFill>
                  <a:schemeClr val="tx1"/>
                </a:solidFill>
              </a:rPr>
              <a:t>Velocity field (above the mooring)</a:t>
            </a:r>
          </a:p>
          <a:p>
            <a:pPr marL="742950" lvl="1" indent="-285750" algn="l">
              <a:buFont typeface="Courier New" panose="02070309020205020404" pitchFamily="49" charset="0"/>
              <a:buChar char="o"/>
            </a:pPr>
            <a:r>
              <a:rPr lang="en-US" sz="1800" dirty="0" smtClean="0">
                <a:solidFill>
                  <a:schemeClr val="tx1"/>
                </a:solidFill>
              </a:rPr>
              <a:t>Acoustic backscatter field (above the mooring)</a:t>
            </a:r>
          </a:p>
          <a:p>
            <a:pPr algn="l"/>
            <a:endParaRPr lang="en-US" sz="1800" dirty="0">
              <a:solidFill>
                <a:schemeClr val="tx1"/>
              </a:solidFill>
            </a:endParaRPr>
          </a:p>
        </p:txBody>
      </p:sp>
      <p:sp>
        <p:nvSpPr>
          <p:cNvPr id="2" name="Title 1"/>
          <p:cNvSpPr>
            <a:spLocks noGrp="1"/>
          </p:cNvSpPr>
          <p:nvPr>
            <p:ph type="ctrTitle"/>
          </p:nvPr>
        </p:nvSpPr>
        <p:spPr>
          <a:xfrm>
            <a:off x="685800" y="228600"/>
            <a:ext cx="7772400" cy="609600"/>
          </a:xfrm>
        </p:spPr>
        <p:txBody>
          <a:bodyPr>
            <a:normAutofit/>
          </a:bodyPr>
          <a:lstStyle/>
          <a:p>
            <a:r>
              <a:rPr lang="en-US" sz="2800" dirty="0" smtClean="0"/>
              <a:t>Introduction</a:t>
            </a:r>
            <a:endParaRPr lang="en-US" sz="2800" dirty="0"/>
          </a:p>
        </p:txBody>
      </p:sp>
    </p:spTree>
    <p:extLst>
      <p:ext uri="{BB962C8B-B14F-4D97-AF65-F5344CB8AC3E}">
        <p14:creationId xmlns:p14="http://schemas.microsoft.com/office/powerpoint/2010/main" val="285374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Background Noise: Variance </a:t>
            </a:r>
            <a:r>
              <a:rPr lang="en-US" sz="2800" dirty="0"/>
              <a:t>P</a:t>
            </a:r>
            <a:r>
              <a:rPr lang="en-US" sz="2800" dirty="0" smtClean="0"/>
              <a:t>er Recording Interval</a:t>
            </a:r>
            <a:endParaRPr lang="en-US" sz="2800" dirty="0"/>
          </a:p>
        </p:txBody>
      </p:sp>
      <p:sp>
        <p:nvSpPr>
          <p:cNvPr id="3" name="Subtitle 2"/>
          <p:cNvSpPr>
            <a:spLocks noGrp="1"/>
          </p:cNvSpPr>
          <p:nvPr>
            <p:ph type="subTitle" idx="1"/>
          </p:nvPr>
        </p:nvSpPr>
        <p:spPr>
          <a:xfrm>
            <a:off x="609600" y="5943600"/>
            <a:ext cx="8305800" cy="609600"/>
          </a:xfrm>
        </p:spPr>
        <p:txBody>
          <a:bodyPr>
            <a:normAutofit lnSpcReduction="10000"/>
          </a:bodyPr>
          <a:lstStyle/>
          <a:p>
            <a:pPr algn="l"/>
            <a:r>
              <a:rPr lang="en-US" sz="1800" dirty="0" smtClean="0">
                <a:solidFill>
                  <a:schemeClr val="tx1"/>
                </a:solidFill>
              </a:rPr>
              <a:t>For deployments 1 and 2, the variance per recording interval. This is one way to look at how “loud” the underwater sound was at the hydrophone.</a:t>
            </a:r>
            <a:endParaRPr lang="en-US" sz="18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61" y="1066800"/>
            <a:ext cx="10014961" cy="4604243"/>
          </a:xfrm>
          <a:prstGeom prst="rect">
            <a:avLst/>
          </a:prstGeom>
        </p:spPr>
      </p:pic>
    </p:spTree>
    <p:extLst>
      <p:ext uri="{BB962C8B-B14F-4D97-AF65-F5344CB8AC3E}">
        <p14:creationId xmlns:p14="http://schemas.microsoft.com/office/powerpoint/2010/main" val="3146323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a:t>Background Noise: Variance P</a:t>
            </a:r>
            <a:r>
              <a:rPr lang="en-US" sz="2800" dirty="0" smtClean="0"/>
              <a:t>er Recording Interval</a:t>
            </a:r>
            <a:endParaRPr lang="en-US" sz="2800" dirty="0"/>
          </a:p>
        </p:txBody>
      </p:sp>
      <p:sp>
        <p:nvSpPr>
          <p:cNvPr id="3" name="Subtitle 2"/>
          <p:cNvSpPr>
            <a:spLocks noGrp="1"/>
          </p:cNvSpPr>
          <p:nvPr>
            <p:ph type="subTitle" idx="1"/>
          </p:nvPr>
        </p:nvSpPr>
        <p:spPr>
          <a:xfrm>
            <a:off x="609600" y="5943600"/>
            <a:ext cx="8305800" cy="609600"/>
          </a:xfrm>
        </p:spPr>
        <p:txBody>
          <a:bodyPr>
            <a:normAutofit lnSpcReduction="10000"/>
          </a:bodyPr>
          <a:lstStyle/>
          <a:p>
            <a:pPr algn="l"/>
            <a:r>
              <a:rPr lang="en-US" sz="1800" dirty="0" smtClean="0">
                <a:solidFill>
                  <a:schemeClr val="tx1"/>
                </a:solidFill>
              </a:rPr>
              <a:t>For deployment 1, this is the spectrum of the time series from the previous slide i.e. the “loudness” per recording interval. It shows peaks at 1/week and 2/week.</a:t>
            </a:r>
            <a:endParaRPr lang="en-US"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0" y="914400"/>
            <a:ext cx="9840319" cy="4696843"/>
          </a:xfrm>
          <a:prstGeom prst="rect">
            <a:avLst/>
          </a:prstGeom>
        </p:spPr>
      </p:pic>
    </p:spTree>
    <p:extLst>
      <p:ext uri="{BB962C8B-B14F-4D97-AF65-F5344CB8AC3E}">
        <p14:creationId xmlns:p14="http://schemas.microsoft.com/office/powerpoint/2010/main" val="911304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Background Noise: Expected Spectrum</a:t>
            </a:r>
            <a:endParaRPr lang="en-US" sz="2800" dirty="0"/>
          </a:p>
        </p:txBody>
      </p:sp>
      <p:sp>
        <p:nvSpPr>
          <p:cNvPr id="3" name="Subtitle 2"/>
          <p:cNvSpPr>
            <a:spLocks noGrp="1"/>
          </p:cNvSpPr>
          <p:nvPr>
            <p:ph type="subTitle" idx="1"/>
          </p:nvPr>
        </p:nvSpPr>
        <p:spPr>
          <a:xfrm>
            <a:off x="609600" y="5943600"/>
            <a:ext cx="8305800" cy="609600"/>
          </a:xfrm>
        </p:spPr>
        <p:txBody>
          <a:bodyPr>
            <a:normAutofit fontScale="85000" lnSpcReduction="10000"/>
          </a:bodyPr>
          <a:lstStyle/>
          <a:p>
            <a:pPr algn="l"/>
            <a:r>
              <a:rPr lang="en-US" sz="1800" dirty="0" smtClean="0">
                <a:solidFill>
                  <a:schemeClr val="tx1"/>
                </a:solidFill>
              </a:rPr>
              <a:t>From Hildebrand (2009), his Figure 1: “Generalized </a:t>
            </a:r>
            <a:r>
              <a:rPr lang="en-US" sz="1800" dirty="0">
                <a:solidFill>
                  <a:schemeClr val="tx1"/>
                </a:solidFill>
              </a:rPr>
              <a:t>ocean ambient noise spectral levels for a deep-water</a:t>
            </a:r>
          </a:p>
          <a:p>
            <a:pPr algn="l"/>
            <a:r>
              <a:rPr lang="en-US" sz="1800" dirty="0">
                <a:solidFill>
                  <a:schemeClr val="tx1"/>
                </a:solidFill>
              </a:rPr>
              <a:t>site with the receiver located at 1000 m depth</a:t>
            </a:r>
            <a:r>
              <a:rPr lang="en-US" sz="1800" dirty="0" smtClean="0">
                <a:solidFill>
                  <a:schemeClr val="tx1"/>
                </a:solidFill>
              </a:rPr>
              <a:t>.”</a:t>
            </a:r>
            <a:endParaRPr lang="en-US" sz="18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481" y="1066800"/>
            <a:ext cx="7333038"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76079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Background Noise: Actual Spectrum</a:t>
            </a:r>
            <a:endParaRPr lang="en-US" sz="2800" dirty="0"/>
          </a:p>
        </p:txBody>
      </p:sp>
      <p:sp>
        <p:nvSpPr>
          <p:cNvPr id="3" name="Subtitle 2"/>
          <p:cNvSpPr>
            <a:spLocks noGrp="1"/>
          </p:cNvSpPr>
          <p:nvPr>
            <p:ph type="subTitle" idx="1"/>
          </p:nvPr>
        </p:nvSpPr>
        <p:spPr>
          <a:xfrm>
            <a:off x="685800" y="5943600"/>
            <a:ext cx="7772400" cy="609600"/>
          </a:xfrm>
        </p:spPr>
        <p:txBody>
          <a:bodyPr>
            <a:noAutofit/>
          </a:bodyPr>
          <a:lstStyle/>
          <a:p>
            <a:pPr algn="l"/>
            <a:r>
              <a:rPr lang="en-US" sz="1800" dirty="0" smtClean="0">
                <a:solidFill>
                  <a:schemeClr val="tx1"/>
                </a:solidFill>
              </a:rPr>
              <a:t>From NCROE hydrophone data deployment1 (January-August 2015). The AURAL-M2 hydrophone has a usable frequency range from 10 Hz to 16 kHz.</a:t>
            </a:r>
            <a:endParaRPr lang="en-US" sz="1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81" y="990600"/>
            <a:ext cx="9710161" cy="4670457"/>
          </a:xfrm>
          <a:prstGeom prst="rect">
            <a:avLst/>
          </a:prstGeom>
        </p:spPr>
      </p:pic>
    </p:spTree>
    <p:extLst>
      <p:ext uri="{BB962C8B-B14F-4D97-AF65-F5344CB8AC3E}">
        <p14:creationId xmlns:p14="http://schemas.microsoft.com/office/powerpoint/2010/main" val="2595218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p:spPr>
        <p:txBody>
          <a:bodyPr>
            <a:normAutofit/>
          </a:bodyPr>
          <a:lstStyle/>
          <a:p>
            <a:r>
              <a:rPr lang="en-US" sz="2800" dirty="0" smtClean="0"/>
              <a:t>Background Noise: Actual Spectrum</a:t>
            </a:r>
            <a:endParaRPr lang="en-US" sz="2800" dirty="0"/>
          </a:p>
        </p:txBody>
      </p:sp>
      <p:sp>
        <p:nvSpPr>
          <p:cNvPr id="3" name="Subtitle 2"/>
          <p:cNvSpPr>
            <a:spLocks noGrp="1"/>
          </p:cNvSpPr>
          <p:nvPr>
            <p:ph type="subTitle" idx="1"/>
          </p:nvPr>
        </p:nvSpPr>
        <p:spPr>
          <a:xfrm>
            <a:off x="762000" y="5867400"/>
            <a:ext cx="7772400" cy="609600"/>
          </a:xfrm>
        </p:spPr>
        <p:txBody>
          <a:bodyPr>
            <a:noAutofit/>
          </a:bodyPr>
          <a:lstStyle/>
          <a:p>
            <a:pPr algn="l"/>
            <a:r>
              <a:rPr lang="en-US" sz="1800" dirty="0" smtClean="0">
                <a:solidFill>
                  <a:schemeClr val="tx1"/>
                </a:solidFill>
              </a:rPr>
              <a:t>From NCROE hydrophone data when there was clearly ship noise. </a:t>
            </a:r>
            <a:endParaRPr lang="en-US" sz="18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021080"/>
            <a:ext cx="9875908" cy="4540315"/>
          </a:xfrm>
          <a:prstGeom prst="rect">
            <a:avLst/>
          </a:prstGeom>
        </p:spPr>
      </p:pic>
    </p:spTree>
    <p:extLst>
      <p:ext uri="{BB962C8B-B14F-4D97-AF65-F5344CB8AC3E}">
        <p14:creationId xmlns:p14="http://schemas.microsoft.com/office/powerpoint/2010/main" val="23808518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668</TotalTime>
  <Words>2886</Words>
  <Application>Microsoft Office PowerPoint</Application>
  <PresentationFormat>On-screen Show (4:3)</PresentationFormat>
  <Paragraphs>215</Paragraphs>
  <Slides>34</Slides>
  <Notes>33</Notes>
  <HiddenSlides>0</HiddenSlides>
  <MMClips>1</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Analysis of Hydrophone Data for the North Carolina Renewable Ocean Energy Project</vt:lpstr>
      <vt:lpstr>Outline</vt:lpstr>
      <vt:lpstr>Introduction</vt:lpstr>
      <vt:lpstr>Introduction</vt:lpstr>
      <vt:lpstr>Background Noise: Variance Per Recording Interval</vt:lpstr>
      <vt:lpstr>Background Noise: Variance Per Recording Interval</vt:lpstr>
      <vt:lpstr>Background Noise: Expected Spectrum</vt:lpstr>
      <vt:lpstr>Background Noise: Actual Spectrum</vt:lpstr>
      <vt:lpstr>Background Noise: Actual Spectrum</vt:lpstr>
      <vt:lpstr>Data Processing Overview</vt:lpstr>
      <vt:lpstr>Detect Whistles</vt:lpstr>
      <vt:lpstr>Detect Whistles</vt:lpstr>
      <vt:lpstr>Detect Whistles</vt:lpstr>
      <vt:lpstr>Detect Whistles</vt:lpstr>
      <vt:lpstr>Detect Click Trains</vt:lpstr>
      <vt:lpstr>Detect Click Trains</vt:lpstr>
      <vt:lpstr>Detect low-frequency vocalizations (“Sub-band synchronicity”)</vt:lpstr>
      <vt:lpstr>Detect low-frequency vocalizations (“Sub-band synchronicity”)</vt:lpstr>
      <vt:lpstr>Classification</vt:lpstr>
      <vt:lpstr>Classification Example (Another Project)</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Correlating Detections to Oceanographic Features</vt:lpstr>
      <vt:lpstr>Conclusions</vt:lpstr>
      <vt:lpstr>References</vt:lpstr>
    </vt:vector>
  </TitlesOfParts>
  <Company>New Folder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vvv</dc:title>
  <dc:creator>Editor</dc:creator>
  <cp:lastModifiedBy>Editor</cp:lastModifiedBy>
  <cp:revision>87</cp:revision>
  <dcterms:created xsi:type="dcterms:W3CDTF">2017-07-02T18:55:18Z</dcterms:created>
  <dcterms:modified xsi:type="dcterms:W3CDTF">2017-07-18T23:14:28Z</dcterms:modified>
</cp:coreProperties>
</file>